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81" r:id="rId3"/>
    <p:sldId id="282" r:id="rId4"/>
    <p:sldId id="270" r:id="rId5"/>
    <p:sldId id="271" r:id="rId6"/>
    <p:sldId id="257" r:id="rId7"/>
    <p:sldId id="258" r:id="rId8"/>
    <p:sldId id="259" r:id="rId9"/>
    <p:sldId id="260" r:id="rId10"/>
    <p:sldId id="261" r:id="rId11"/>
    <p:sldId id="262" r:id="rId12"/>
    <p:sldId id="263" r:id="rId13"/>
    <p:sldId id="264" r:id="rId14"/>
    <p:sldId id="266" r:id="rId15"/>
    <p:sldId id="283" r:id="rId16"/>
    <p:sldId id="277" r:id="rId17"/>
    <p:sldId id="267" r:id="rId18"/>
    <p:sldId id="278" r:id="rId19"/>
    <p:sldId id="268" r:id="rId20"/>
    <p:sldId id="275" r:id="rId21"/>
    <p:sldId id="269" r:id="rId22"/>
    <p:sldId id="279" r:id="rId23"/>
    <p:sldId id="280" r:id="rId24"/>
    <p:sldId id="273" r:id="rId25"/>
    <p:sldId id="274" r:id="rId26"/>
    <p:sldId id="276" r:id="rId27"/>
    <p:sldId id="27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98"/>
    <p:restoredTop sz="78644"/>
  </p:normalViewPr>
  <p:slideViewPr>
    <p:cSldViewPr snapToGrid="0">
      <p:cViewPr varScale="1">
        <p:scale>
          <a:sx n="117" d="100"/>
          <a:sy n="117" d="100"/>
        </p:scale>
        <p:origin x="200" y="560"/>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C2C206-DC5F-BB4A-8EDA-B137E9961721}" type="datetimeFigureOut">
              <a:rPr lang="en-US" smtClean="0"/>
              <a:t>10/17/22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6DD9DD-0395-EF47-966B-BCA32188C888}" type="slidenum">
              <a:rPr lang="en-US" smtClean="0"/>
              <a:t>‹#›</a:t>
            </a:fld>
            <a:endParaRPr lang="en-US"/>
          </a:p>
        </p:txBody>
      </p:sp>
    </p:spTree>
    <p:extLst>
      <p:ext uri="{BB962C8B-B14F-4D97-AF65-F5344CB8AC3E}">
        <p14:creationId xmlns:p14="http://schemas.microsoft.com/office/powerpoint/2010/main" val="4158518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gives a detailed overview of how the PAW pipeline processes quantitative TMT data.</a:t>
            </a:r>
          </a:p>
        </p:txBody>
      </p:sp>
      <p:sp>
        <p:nvSpPr>
          <p:cNvPr id="4" name="Slide Number Placeholder 3"/>
          <p:cNvSpPr>
            <a:spLocks noGrp="1"/>
          </p:cNvSpPr>
          <p:nvPr>
            <p:ph type="sldNum" sz="quarter" idx="5"/>
          </p:nvPr>
        </p:nvSpPr>
        <p:spPr/>
        <p:txBody>
          <a:bodyPr/>
          <a:lstStyle/>
          <a:p>
            <a:fld id="{A56DD9DD-0395-EF47-966B-BCA32188C888}" type="slidenum">
              <a:rPr lang="en-US" smtClean="0"/>
              <a:t>1</a:t>
            </a:fld>
            <a:endParaRPr lang="en-US"/>
          </a:p>
        </p:txBody>
      </p:sp>
    </p:spTree>
    <p:extLst>
      <p:ext uri="{BB962C8B-B14F-4D97-AF65-F5344CB8AC3E}">
        <p14:creationId xmlns:p14="http://schemas.microsoft.com/office/powerpoint/2010/main" val="39398508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PAW pipeline is well documented at GitHub (https://</a:t>
            </a:r>
            <a:r>
              <a:rPr lang="en-US" dirty="0" err="1"/>
              <a:t>github.com</a:t>
            </a:r>
            <a:r>
              <a:rPr lang="en-US" dirty="0"/>
              <a:t>/</a:t>
            </a:r>
            <a:r>
              <a:rPr lang="en-US" dirty="0" err="1"/>
              <a:t>pwilmart</a:t>
            </a:r>
            <a:r>
              <a:rPr lang="en-US" dirty="0"/>
              <a:t>/</a:t>
            </a:r>
            <a:r>
              <a:rPr lang="en-US" dirty="0" err="1"/>
              <a:t>PAW_pipeline</a:t>
            </a:r>
            <a:r>
              <a:rPr lang="en-US" dirty="0"/>
              <a:t>). It uses the target/decoy method for PSM FDR estimation. A </a:t>
            </a:r>
            <a:r>
              <a:rPr lang="en-US" dirty="0" err="1"/>
              <a:t>PeptideProphet</a:t>
            </a:r>
            <a:r>
              <a:rPr lang="en-US" dirty="0"/>
              <a:t> discriminant function is used to better distinguish correct matches from incorrect matches. Subclassing peptides and doing independent FDR control makes the FDR analysis adaptive to the data. You can read more about some of the unique aspects of the PAW pipeline at https://</a:t>
            </a:r>
            <a:r>
              <a:rPr lang="en-US" dirty="0" err="1"/>
              <a:t>pwilmart.github.io</a:t>
            </a:r>
            <a:r>
              <a:rPr lang="en-US" dirty="0"/>
              <a:t>/blog/2021/06/06/PAW-pipeline-backstory.</a:t>
            </a:r>
          </a:p>
        </p:txBody>
      </p:sp>
      <p:sp>
        <p:nvSpPr>
          <p:cNvPr id="4" name="Slide Number Placeholder 3"/>
          <p:cNvSpPr>
            <a:spLocks noGrp="1"/>
          </p:cNvSpPr>
          <p:nvPr>
            <p:ph type="sldNum" sz="quarter" idx="5"/>
          </p:nvPr>
        </p:nvSpPr>
        <p:spPr/>
        <p:txBody>
          <a:bodyPr/>
          <a:lstStyle/>
          <a:p>
            <a:fld id="{A56DD9DD-0395-EF47-966B-BCA32188C888}" type="slidenum">
              <a:rPr lang="en-US" smtClean="0"/>
              <a:t>10</a:t>
            </a:fld>
            <a:endParaRPr lang="en-US"/>
          </a:p>
        </p:txBody>
      </p:sp>
    </p:spTree>
    <p:extLst>
      <p:ext uri="{BB962C8B-B14F-4D97-AF65-F5344CB8AC3E}">
        <p14:creationId xmlns:p14="http://schemas.microsoft.com/office/powerpoint/2010/main" val="41737735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datasets in these experiments are large. The ID rate (fraction of scans with a confident peptide sequence assignment) is typically 20% to 40% in real experiments. New data files are created for the PSMs that pass the FDR cutoff to speed up downstream processing (and simplify coding). The filtered top-hit files have all the information for protein inference. Protein inference is basically grouping peptides by protein, masking I and L residues, and doing peptide set comparisons. Identical peptide sets are limped together into protein groups. Peptide sets that are formal subsets of other peptide sets have their proteins removed from the inferred lists (this is the parsimony part). We require two independent peptide matches to proteins to eliminate noisy, low abundance proteins. The PAW pipeline has an extended grouping algorithm to combine highly homologous proteins (nearly identical peptide sets) into protein families.</a:t>
            </a:r>
          </a:p>
          <a:p>
            <a:endParaRPr lang="en-US" dirty="0"/>
          </a:p>
          <a:p>
            <a:r>
              <a:rPr lang="en-US" dirty="0"/>
              <a:t>NOTE: quantitative data is not considered during protein inference. All PSMs, even those without usable quant data, are needed for the best protein inference.</a:t>
            </a:r>
          </a:p>
        </p:txBody>
      </p:sp>
      <p:sp>
        <p:nvSpPr>
          <p:cNvPr id="4" name="Slide Number Placeholder 3"/>
          <p:cNvSpPr>
            <a:spLocks noGrp="1"/>
          </p:cNvSpPr>
          <p:nvPr>
            <p:ph type="sldNum" sz="quarter" idx="5"/>
          </p:nvPr>
        </p:nvSpPr>
        <p:spPr/>
        <p:txBody>
          <a:bodyPr/>
          <a:lstStyle/>
          <a:p>
            <a:fld id="{A56DD9DD-0395-EF47-966B-BCA32188C888}" type="slidenum">
              <a:rPr lang="en-US" smtClean="0"/>
              <a:t>11</a:t>
            </a:fld>
            <a:endParaRPr lang="en-US"/>
          </a:p>
        </p:txBody>
      </p:sp>
    </p:spTree>
    <p:extLst>
      <p:ext uri="{BB962C8B-B14F-4D97-AF65-F5344CB8AC3E}">
        <p14:creationId xmlns:p14="http://schemas.microsoft.com/office/powerpoint/2010/main" val="34163378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question is at the heart and soul of bottom-up quantitative proteomics. I have written a couple of blog posts about the topic: https://</a:t>
            </a:r>
            <a:r>
              <a:rPr lang="en-US" dirty="0" err="1"/>
              <a:t>pwilmart.github.io</a:t>
            </a:r>
            <a:r>
              <a:rPr lang="en-US" dirty="0"/>
              <a:t>/blog/2019/09/21/shotgun-quantification and https://</a:t>
            </a:r>
            <a:r>
              <a:rPr lang="en-US" dirty="0" err="1"/>
              <a:t>pwilmart.github.io</a:t>
            </a:r>
            <a:r>
              <a:rPr lang="en-US" dirty="0"/>
              <a:t>/blog/2020/09/19/shotgun-quantification-part2.</a:t>
            </a:r>
          </a:p>
          <a:p>
            <a:endParaRPr lang="en-US" dirty="0"/>
          </a:p>
          <a:p>
            <a:r>
              <a:rPr lang="en-US" dirty="0"/>
              <a:t>In principle, any peptide can provide the data for protein quant. The lower-level data is noisier and combining PSM data into protein summaries can result in better data. Not all peptides have a one-to-one relationship with their parent proteins. Some peptides can originate from more than one protein and would have mixed quantitative data. We need to define peptides with one-to-one relationships (unique peptides) from those with mixed relationships (shared peptides). Defining shared and unique depends on the protein inference results. Only after we have a final list of proteins, protein groups, and protein families can we define which peptides are unique and shared. The different contexts mentioned above can have small effects on the final results, or very profound effects. It depends on many factors, such as, the FASTA file peptide redundancy, and the sample proteins and how similar their sequences might be.</a:t>
            </a:r>
          </a:p>
        </p:txBody>
      </p:sp>
      <p:sp>
        <p:nvSpPr>
          <p:cNvPr id="4" name="Slide Number Placeholder 3"/>
          <p:cNvSpPr>
            <a:spLocks noGrp="1"/>
          </p:cNvSpPr>
          <p:nvPr>
            <p:ph type="sldNum" sz="quarter" idx="5"/>
          </p:nvPr>
        </p:nvSpPr>
        <p:spPr/>
        <p:txBody>
          <a:bodyPr/>
          <a:lstStyle/>
          <a:p>
            <a:fld id="{A56DD9DD-0395-EF47-966B-BCA32188C888}" type="slidenum">
              <a:rPr lang="en-US" smtClean="0"/>
              <a:t>12</a:t>
            </a:fld>
            <a:endParaRPr lang="en-US"/>
          </a:p>
        </p:txBody>
      </p:sp>
    </p:spTree>
    <p:extLst>
      <p:ext uri="{BB962C8B-B14F-4D97-AF65-F5344CB8AC3E}">
        <p14:creationId xmlns:p14="http://schemas.microsoft.com/office/powerpoint/2010/main" val="24190554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see how data quality improves by aggregating PSMs, we have data where a mouse brain membrane sample was allocated to TMT channels (before labeling) in a dilution series. See https://</a:t>
            </a:r>
            <a:r>
              <a:rPr lang="en-US" dirty="0" err="1"/>
              <a:t>pwilmart.github.io</a:t>
            </a:r>
            <a:r>
              <a:rPr lang="en-US" dirty="0"/>
              <a:t>/</a:t>
            </a:r>
            <a:r>
              <a:rPr lang="en-US" dirty="0" err="1"/>
              <a:t>TMT_analysis_examples</a:t>
            </a:r>
            <a:r>
              <a:rPr lang="en-US" dirty="0"/>
              <a:t>/MAN1353_peptides_proteins.html for more details. The different protein amounts are color coded. PSM data on the left has a lot of scatter. The 60K PSMs map to about 20K peptides (center) and the peptide-level data has reduced scatter. The largest reduction in scatter is at the protein level (about 2.7K proteins) on the right.</a:t>
            </a:r>
          </a:p>
        </p:txBody>
      </p:sp>
      <p:sp>
        <p:nvSpPr>
          <p:cNvPr id="4" name="Slide Number Placeholder 3"/>
          <p:cNvSpPr>
            <a:spLocks noGrp="1"/>
          </p:cNvSpPr>
          <p:nvPr>
            <p:ph type="sldNum" sz="quarter" idx="5"/>
          </p:nvPr>
        </p:nvSpPr>
        <p:spPr/>
        <p:txBody>
          <a:bodyPr/>
          <a:lstStyle/>
          <a:p>
            <a:fld id="{A56DD9DD-0395-EF47-966B-BCA32188C888}" type="slidenum">
              <a:rPr lang="en-US" smtClean="0"/>
              <a:t>13</a:t>
            </a:fld>
            <a:endParaRPr lang="en-US"/>
          </a:p>
        </p:txBody>
      </p:sp>
    </p:spTree>
    <p:extLst>
      <p:ext uri="{BB962C8B-B14F-4D97-AF65-F5344CB8AC3E}">
        <p14:creationId xmlns:p14="http://schemas.microsoft.com/office/powerpoint/2010/main" val="2220535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PSM aggregations choices. I use summation of the reporter ion peak heights from all PSMs associated with **unique** peptides for each protein. Summing is similar to weighted averaging because more intense reporter ions contribute more to the total. There is missing data in TMT experiments (but far less than other quant methods) and what to do about missing data is an evergreen question (https://</a:t>
            </a:r>
            <a:r>
              <a:rPr lang="en-US" dirty="0" err="1"/>
              <a:t>pwilmart.github.io</a:t>
            </a:r>
            <a:r>
              <a:rPr lang="en-US" dirty="0"/>
              <a:t>/blog/2018/12/12/TMT-zero-replacement is a blog post from 2018). The instrument gets ragged on the low end, so a trimmed average reporter ion intensity test is used. The highest and lowest intensity are removed, the remaining channels averaged and tested against a user specified value (typically 500). If a PSMs set of reporter ions fail the test, they are all set to zero (so they do not contribute to protein totals). Combining multiple PSMs into protein values potentially removes many missing values at the PSM level. We will have a more reasonable pattern of missing values at the protein level. We usually use a sentinel value of 150 for any protein channel zero replacements. We will have a few proteins that we identify without any associated quant data. Quant is a subset of ID.</a:t>
            </a:r>
          </a:p>
        </p:txBody>
      </p:sp>
      <p:sp>
        <p:nvSpPr>
          <p:cNvPr id="4" name="Slide Number Placeholder 3"/>
          <p:cNvSpPr>
            <a:spLocks noGrp="1"/>
          </p:cNvSpPr>
          <p:nvPr>
            <p:ph type="sldNum" sz="quarter" idx="5"/>
          </p:nvPr>
        </p:nvSpPr>
        <p:spPr/>
        <p:txBody>
          <a:bodyPr/>
          <a:lstStyle/>
          <a:p>
            <a:fld id="{A56DD9DD-0395-EF47-966B-BCA32188C888}" type="slidenum">
              <a:rPr lang="en-US" smtClean="0"/>
              <a:t>14</a:t>
            </a:fld>
            <a:endParaRPr lang="en-US"/>
          </a:p>
        </p:txBody>
      </p:sp>
    </p:spTree>
    <p:extLst>
      <p:ext uri="{BB962C8B-B14F-4D97-AF65-F5344CB8AC3E}">
        <p14:creationId xmlns:p14="http://schemas.microsoft.com/office/powerpoint/2010/main" val="4855380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protein inference, the LC runs have to be assigned to “samples”. Individual runs are samples in single shot experiments. In experiments with fractionation, sets of LC runs come from one sample. In TMT experiments, the samples associated with TMT channels are hidden from the protein inference algorithm. Each fractionated TMT plex in a multiple-plex experiment is effectively a “sample” as far as the protein inference step is concerned. After protein inference and protein grouping, we have a table of identified proteins, protein groups, or protein families. There is a higher-level peptide summary file that lists the peptides for each protein and the “samples” they were seen in. There is also information in this file about the shared or unique status of each peptide with respect to the final list of proteins. For each ”sample”, there are more complete lists of peptides that include some PSM-level information and have the MS2 scan numbers for the PSMs. The “</a:t>
            </a:r>
            <a:r>
              <a:rPr lang="en-US" dirty="0" err="1"/>
              <a:t>add_TMT_intensities.py</a:t>
            </a:r>
            <a:r>
              <a:rPr lang="en-US" dirty="0"/>
              <a:t>” script uses this information along with the reporter ion intensities for each MS2 scan number in each LC run to compute the total reporter ion values for each protein. Pseudo code is shown in the slide.</a:t>
            </a:r>
          </a:p>
        </p:txBody>
      </p:sp>
      <p:sp>
        <p:nvSpPr>
          <p:cNvPr id="4" name="Slide Number Placeholder 3"/>
          <p:cNvSpPr>
            <a:spLocks noGrp="1"/>
          </p:cNvSpPr>
          <p:nvPr>
            <p:ph type="sldNum" sz="quarter" idx="5"/>
          </p:nvPr>
        </p:nvSpPr>
        <p:spPr/>
        <p:txBody>
          <a:bodyPr/>
          <a:lstStyle/>
          <a:p>
            <a:fld id="{A56DD9DD-0395-EF47-966B-BCA32188C888}" type="slidenum">
              <a:rPr lang="en-US" smtClean="0"/>
              <a:t>15</a:t>
            </a:fld>
            <a:endParaRPr lang="en-US"/>
          </a:p>
        </p:txBody>
      </p:sp>
    </p:spTree>
    <p:extLst>
      <p:ext uri="{BB962C8B-B14F-4D97-AF65-F5344CB8AC3E}">
        <p14:creationId xmlns:p14="http://schemas.microsoft.com/office/powerpoint/2010/main" val="38416319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details are for multiple-plex TMT experiments. Internal reference scaling is how multiple-plex experiments are put onto a common intensity scale for extended multiplexing.</a:t>
            </a:r>
          </a:p>
          <a:p>
            <a:endParaRPr lang="en-US" dirty="0"/>
          </a:p>
          <a:p>
            <a:r>
              <a:rPr lang="en-US" dirty="0"/>
              <a:t>Reference: </a:t>
            </a:r>
            <a:r>
              <a:rPr lang="en-US" dirty="0" err="1"/>
              <a:t>Plubell</a:t>
            </a:r>
            <a:r>
              <a:rPr lang="en-US" dirty="0"/>
              <a:t> DL, Wilmarth PA, Zhao Y, Fenton AM, </a:t>
            </a:r>
            <a:r>
              <a:rPr lang="en-US" dirty="0" err="1"/>
              <a:t>Minnier</a:t>
            </a:r>
            <a:r>
              <a:rPr lang="en-US" dirty="0"/>
              <a:t> J, Reddy AP, Klimek J, Yang X, David LL, Pamir N. Extended Multiplexing of Tandem Mass Tags (TMT) Labeling Reveals Age and High Fat Diet Specific Proteome Changes in Mouse Epididymal Adipose Tissue. Mol Cell Proteomics. 2017 May;16(5):873-890. </a:t>
            </a:r>
            <a:r>
              <a:rPr lang="en-US" dirty="0" err="1"/>
              <a:t>doi</a:t>
            </a:r>
            <a:r>
              <a:rPr lang="en-US" dirty="0"/>
              <a:t>: 10.1074/mcp.M116.065524. </a:t>
            </a:r>
            <a:r>
              <a:rPr lang="en-US" dirty="0" err="1"/>
              <a:t>Epub</a:t>
            </a:r>
            <a:r>
              <a:rPr lang="en-US" dirty="0"/>
              <a:t> 2017 Mar 21. PMID: 28325852; PMCID: PMC5417827.</a:t>
            </a:r>
          </a:p>
        </p:txBody>
      </p:sp>
      <p:sp>
        <p:nvSpPr>
          <p:cNvPr id="4" name="Slide Number Placeholder 3"/>
          <p:cNvSpPr>
            <a:spLocks noGrp="1"/>
          </p:cNvSpPr>
          <p:nvPr>
            <p:ph type="sldNum" sz="quarter" idx="5"/>
          </p:nvPr>
        </p:nvSpPr>
        <p:spPr/>
        <p:txBody>
          <a:bodyPr/>
          <a:lstStyle/>
          <a:p>
            <a:fld id="{A56DD9DD-0395-EF47-966B-BCA32188C888}" type="slidenum">
              <a:rPr lang="en-US" smtClean="0"/>
              <a:t>16</a:t>
            </a:fld>
            <a:endParaRPr lang="en-US"/>
          </a:p>
        </p:txBody>
      </p:sp>
    </p:spTree>
    <p:extLst>
      <p:ext uri="{BB962C8B-B14F-4D97-AF65-F5344CB8AC3E}">
        <p14:creationId xmlns:p14="http://schemas.microsoft.com/office/powerpoint/2010/main" val="18676131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PAW pipeline is flexible, so there are options for how to process data from multiple experiments. They can be processed in chunks, or all data analyzed in one go. Comet search parameters should be the same for data processed in chunks. Any data to be combined across multiple plexes needs to have a combined protein inference done. If we process the data in chunks, we can copy all the filtered top-hit files into a single folder and run the protein inference script. We need unified quantitative data per protein, and this is the safest way to do that.</a:t>
            </a:r>
          </a:p>
        </p:txBody>
      </p:sp>
      <p:sp>
        <p:nvSpPr>
          <p:cNvPr id="4" name="Slide Number Placeholder 3"/>
          <p:cNvSpPr>
            <a:spLocks noGrp="1"/>
          </p:cNvSpPr>
          <p:nvPr>
            <p:ph type="sldNum" sz="quarter" idx="5"/>
          </p:nvPr>
        </p:nvSpPr>
        <p:spPr/>
        <p:txBody>
          <a:bodyPr/>
          <a:lstStyle/>
          <a:p>
            <a:fld id="{A56DD9DD-0395-EF47-966B-BCA32188C888}" type="slidenum">
              <a:rPr lang="en-US" smtClean="0"/>
              <a:t>17</a:t>
            </a:fld>
            <a:endParaRPr lang="en-US"/>
          </a:p>
        </p:txBody>
      </p:sp>
    </p:spTree>
    <p:extLst>
      <p:ext uri="{BB962C8B-B14F-4D97-AF65-F5344CB8AC3E}">
        <p14:creationId xmlns:p14="http://schemas.microsoft.com/office/powerpoint/2010/main" val="39056408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typical grouped protein summary file would have the data in the grey columns. The quantitative summary script add the reporter ion intensities totals for each TMT experiment (plex). The example here has three plexes.</a:t>
            </a:r>
          </a:p>
        </p:txBody>
      </p:sp>
      <p:sp>
        <p:nvSpPr>
          <p:cNvPr id="4" name="Slide Number Placeholder 3"/>
          <p:cNvSpPr>
            <a:spLocks noGrp="1"/>
          </p:cNvSpPr>
          <p:nvPr>
            <p:ph type="sldNum" sz="quarter" idx="5"/>
          </p:nvPr>
        </p:nvSpPr>
        <p:spPr/>
        <p:txBody>
          <a:bodyPr/>
          <a:lstStyle/>
          <a:p>
            <a:fld id="{A56DD9DD-0395-EF47-966B-BCA32188C888}" type="slidenum">
              <a:rPr lang="en-US" smtClean="0"/>
              <a:t>18</a:t>
            </a:fld>
            <a:endParaRPr lang="en-US"/>
          </a:p>
        </p:txBody>
      </p:sp>
    </p:spTree>
    <p:extLst>
      <p:ext uri="{BB962C8B-B14F-4D97-AF65-F5344CB8AC3E}">
        <p14:creationId xmlns:p14="http://schemas.microsoft.com/office/powerpoint/2010/main" val="37971055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factor data </a:t>
            </a:r>
            <a:r>
              <a:rPr lang="en-US" dirty="0" err="1"/>
              <a:t>scalings</a:t>
            </a:r>
            <a:r>
              <a:rPr lang="en-US" dirty="0"/>
              <a:t> do not work for TMT data from multiple plexes (see https://</a:t>
            </a:r>
            <a:r>
              <a:rPr lang="en-US" dirty="0" err="1"/>
              <a:t>pwilmart.github.io</a:t>
            </a:r>
            <a:r>
              <a:rPr lang="en-US" dirty="0"/>
              <a:t>/</a:t>
            </a:r>
            <a:r>
              <a:rPr lang="en-US" dirty="0" err="1"/>
              <a:t>TMT_analysis_examples</a:t>
            </a:r>
            <a:r>
              <a:rPr lang="en-US" dirty="0"/>
              <a:t>/</a:t>
            </a:r>
            <a:r>
              <a:rPr lang="en-US" dirty="0" err="1"/>
              <a:t>IRS_validation.html</a:t>
            </a:r>
            <a:r>
              <a:rPr lang="en-US" dirty="0"/>
              <a:t>). The MS2 scans are dynamically selected in real time by the instrument (next slide) and the selection resembles a pseudo random sampling. Because reporter ions are measured together in a single scan, and aggregation within a TMT plex preserves this pattern, each plex will have a unique pattern of reporter ion intensities. Individual channels from TMT plexes will cluster together, each plex will a distinct cluster, and the clustering pattern will resemble typical batch effects. In fact, given a well-balanced study design, some batch correction methods can work with TMT data. IRS was designed to put a common yardstick into each plex so that the measurement scales could be figured out and adjusted to be the same without any balanced study design constraints. This preserves the natural reporter ion peak height measurement scale between plexes and extends the number of samples that can be simultaneously measured. This avoids transformations to ratios and their associated limitations.</a:t>
            </a:r>
          </a:p>
        </p:txBody>
      </p:sp>
      <p:sp>
        <p:nvSpPr>
          <p:cNvPr id="4" name="Slide Number Placeholder 3"/>
          <p:cNvSpPr>
            <a:spLocks noGrp="1"/>
          </p:cNvSpPr>
          <p:nvPr>
            <p:ph type="sldNum" sz="quarter" idx="5"/>
          </p:nvPr>
        </p:nvSpPr>
        <p:spPr/>
        <p:txBody>
          <a:bodyPr/>
          <a:lstStyle/>
          <a:p>
            <a:fld id="{A56DD9DD-0395-EF47-966B-BCA32188C888}" type="slidenum">
              <a:rPr lang="en-US" smtClean="0"/>
              <a:t>19</a:t>
            </a:fld>
            <a:endParaRPr lang="en-US"/>
          </a:p>
        </p:txBody>
      </p:sp>
    </p:spTree>
    <p:extLst>
      <p:ext uri="{BB962C8B-B14F-4D97-AF65-F5344CB8AC3E}">
        <p14:creationId xmlns:p14="http://schemas.microsoft.com/office/powerpoint/2010/main" val="2420407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Upstream pipeline steps apply to single-plex or multiple-plex experiments.</a:t>
            </a:r>
          </a:p>
        </p:txBody>
      </p:sp>
      <p:sp>
        <p:nvSpPr>
          <p:cNvPr id="4" name="Slide Number Placeholder 3"/>
          <p:cNvSpPr>
            <a:spLocks noGrp="1"/>
          </p:cNvSpPr>
          <p:nvPr>
            <p:ph type="sldNum" sz="quarter" idx="5"/>
          </p:nvPr>
        </p:nvSpPr>
        <p:spPr/>
        <p:txBody>
          <a:bodyPr/>
          <a:lstStyle/>
          <a:p>
            <a:fld id="{A56DD9DD-0395-EF47-966B-BCA32188C888}" type="slidenum">
              <a:rPr lang="en-US" smtClean="0"/>
              <a:t>2</a:t>
            </a:fld>
            <a:endParaRPr lang="en-US"/>
          </a:p>
        </p:txBody>
      </p:sp>
    </p:spTree>
    <p:extLst>
      <p:ext uri="{BB962C8B-B14F-4D97-AF65-F5344CB8AC3E}">
        <p14:creationId xmlns:p14="http://schemas.microsoft.com/office/powerpoint/2010/main" val="16652095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a specific peptide eluting from the column in the same fraction in three different TMT experiments. The instrument may be performing better or worse at each of the three times. The dynamic way the instrument selects scans is the biggest variable factor. A chromatography peak may be sampled for peptide fragmentation at any time it gets above a minimum intensity (dotted lines). The samplings can be near the top of the peak, near the leading or trailing edges of the peak, or somewhere in between. A peak can also be sampled more than once. The reporter ion intensities depend on the analyte’s relative abundance (higher near the peak and lower near the baseline). TMT labeling can accommodate more complicated liquid chromatography than many other types of quantitation. Peptides may be present in more than one charge state and in more than one LC run. Modified peptide forms also cause multiple peaks. Samples with extensive modifications can complicate TMT labeling analyses. Protein summarization and reference channels allows more freedom from analytic platform variability. IRS does not require the same sets of peptides for proteins in each of the plexes. If there are measured reporter ions for the reference channel protein in all plexes, the protein abundance estimates can be matched across plexes. </a:t>
            </a:r>
          </a:p>
        </p:txBody>
      </p:sp>
      <p:sp>
        <p:nvSpPr>
          <p:cNvPr id="4" name="Slide Number Placeholder 3"/>
          <p:cNvSpPr>
            <a:spLocks noGrp="1"/>
          </p:cNvSpPr>
          <p:nvPr>
            <p:ph type="sldNum" sz="quarter" idx="5"/>
          </p:nvPr>
        </p:nvSpPr>
        <p:spPr/>
        <p:txBody>
          <a:bodyPr/>
          <a:lstStyle/>
          <a:p>
            <a:fld id="{A56DD9DD-0395-EF47-966B-BCA32188C888}" type="slidenum">
              <a:rPr lang="en-US" smtClean="0"/>
              <a:t>20</a:t>
            </a:fld>
            <a:endParaRPr lang="en-US"/>
          </a:p>
        </p:txBody>
      </p:sp>
    </p:spTree>
    <p:extLst>
      <p:ext uri="{BB962C8B-B14F-4D97-AF65-F5344CB8AC3E}">
        <p14:creationId xmlns:p14="http://schemas.microsoft.com/office/powerpoint/2010/main" val="35603086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IRS design is straight forward. Now that we have 18 channels, constructing balanced plexes would be easier and plex average could substitute for reference channels. IRS was developed when we had 10-plex kits. It helps to have the reference channels be as identical as possible. The best strategy is to pool aliquots of protein from all samples being labeled. Aliquots of that pooled mixture can be digested, and the peptide digests pooled. Aliquots of the pooled peptide digests can serve as the identical reference channels. The pooled protein mixture does not have to include protein from all samples in an experiment (something that may be difficult in larger studies). However, it should be a mixture of representative samples (the more samples the better).</a:t>
            </a:r>
          </a:p>
          <a:p>
            <a:endParaRPr lang="en-US" dirty="0"/>
          </a:p>
          <a:p>
            <a:r>
              <a:rPr lang="en-US" dirty="0"/>
              <a:t>Averages of the two reference channels in each plex determines the local measurement scale. The IRS factors per protein put the local scales onto a common global scale. The IRS factors are used to scale all channels in each plex (biological samples in addition to the reference channels) collectively. IRS scaling is done independently for each quantifiable protein in the experiment. The [publication below](https://</a:t>
            </a:r>
            <a:r>
              <a:rPr lang="en-US" dirty="0" err="1"/>
              <a:t>www.ncbi.nlm.nih.gov</a:t>
            </a:r>
            <a:r>
              <a:rPr lang="en-US" dirty="0"/>
              <a:t>/</a:t>
            </a:r>
            <a:r>
              <a:rPr lang="en-US" dirty="0" err="1"/>
              <a:t>pmc</a:t>
            </a:r>
            <a:r>
              <a:rPr lang="en-US" dirty="0"/>
              <a:t>/articles/PMC5417827/pdf/zjw873.pdf) was where IRS was first presented.</a:t>
            </a:r>
          </a:p>
          <a:p>
            <a:endParaRPr lang="en-US" dirty="0"/>
          </a:p>
          <a:p>
            <a:r>
              <a:rPr lang="en-US" dirty="0"/>
              <a:t>Reference: </a:t>
            </a:r>
            <a:r>
              <a:rPr lang="en-US" dirty="0" err="1"/>
              <a:t>Plubell</a:t>
            </a:r>
            <a:r>
              <a:rPr lang="en-US" dirty="0"/>
              <a:t> DL, Wilmarth PA, Zhao Y, Fenton AM, </a:t>
            </a:r>
            <a:r>
              <a:rPr lang="en-US" dirty="0" err="1"/>
              <a:t>Minnier</a:t>
            </a:r>
            <a:r>
              <a:rPr lang="en-US" dirty="0"/>
              <a:t> J, Reddy AP, Klimek J, Yang X, David LL, Pamir N. Extended Multiplexing of Tandem Mass Tags (TMT) Labeling Reveals Age and High Fat Diet Specific Proteome Changes in Mouse Epididymal Adipose Tissue. Mol Cell Proteomics. 2017 May;16(5):873-890. </a:t>
            </a:r>
            <a:r>
              <a:rPr lang="en-US" dirty="0" err="1"/>
              <a:t>doi</a:t>
            </a:r>
            <a:r>
              <a:rPr lang="en-US" dirty="0"/>
              <a:t>: 10.1074/mcp.M116.065524. </a:t>
            </a:r>
            <a:r>
              <a:rPr lang="en-US" dirty="0" err="1"/>
              <a:t>Epub</a:t>
            </a:r>
            <a:r>
              <a:rPr lang="en-US" dirty="0"/>
              <a:t> 2017 Mar 21. PMID: 28325852; PMCID: PMC5417827.</a:t>
            </a:r>
          </a:p>
        </p:txBody>
      </p:sp>
      <p:sp>
        <p:nvSpPr>
          <p:cNvPr id="4" name="Slide Number Placeholder 3"/>
          <p:cNvSpPr>
            <a:spLocks noGrp="1"/>
          </p:cNvSpPr>
          <p:nvPr>
            <p:ph type="sldNum" sz="quarter" idx="5"/>
          </p:nvPr>
        </p:nvSpPr>
        <p:spPr/>
        <p:txBody>
          <a:bodyPr/>
          <a:lstStyle/>
          <a:p>
            <a:fld id="{A56DD9DD-0395-EF47-966B-BCA32188C888}" type="slidenum">
              <a:rPr lang="en-US" smtClean="0"/>
              <a:t>21</a:t>
            </a:fld>
            <a:endParaRPr lang="en-US"/>
          </a:p>
        </p:txBody>
      </p:sp>
    </p:spTree>
    <p:extLst>
      <p:ext uri="{BB962C8B-B14F-4D97-AF65-F5344CB8AC3E}">
        <p14:creationId xmlns:p14="http://schemas.microsoft.com/office/powerpoint/2010/main" val="400001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pandas Python script that performs IRS adjustments reads an annotated protein summary file from the PAW pipeline (where TMT intensities have been added). This is usually the summary file after the extended protein grouping, but it can also be the protein file after basic parsimony analysis. The annotations address two issues. One is that which protein are considered contaminants depends on the samples and cannot be reliable done in a fully automated way. Knowledge of the samples and the biological questions need to be used to decide contaminants. Any proteins that have any text in the cells in the Filter column are excluded from quantification (common contaminants, additional contaminants, decoys, etc.). Some of these labels are already specified (matches from the common contaminants FASTA collection and decoy sequences are taken care of). Some samples may contain blood proteins or keratins (two classes of proteins frequently in common contaminants databases). There may need to be editing of the text in the Filter column (either adding additional contaminant proteins or maybe clearing the text so that proteins will be quantified). Rows (proteins) with any text in cells in the Filter column will be moved to the bottom of the IRS-adjusted results table. Any blank cells in the Filter column denote quantifiable proteins.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other thing the IRS scrip needs to know is what channels are the reference channels in each plex. Rather than use a separate sample key file, the sample names are added in Row 4 above their corresponding TMT channels. There is flexibility in naming the reference channels. The specified sample names are converted to upper case and the substring “POOL” is searched for in each block of TMT columns for each plex. Reference channels can have substrings such as “pool”, “pooled”, “Pool”, “POOL”, etc. If there were any unused channels in any plexes, those can be excluded from some data normalization computations by putting the substring “unused” (case insensitive) in the sample name. Technically speaking, only the identity of the reference channels are needed for data processing by the IRS script. However, properly naming the channels in Row 4 results in those names being used as column labels in the IRS script output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protein summary files from PAW are tab-delimited text files. Those can be opened in Excel, appropriately annotated, and saved as tab-delimited text files. Excel has column filters and search functions that are particularly handy. I usually add “labeled_” as a file name prefix and save the annotated table as a new file.</a:t>
            </a:r>
          </a:p>
          <a:p>
            <a:endParaRPr lang="en-US" dirty="0"/>
          </a:p>
        </p:txBody>
      </p:sp>
      <p:sp>
        <p:nvSpPr>
          <p:cNvPr id="4" name="Slide Number Placeholder 3"/>
          <p:cNvSpPr>
            <a:spLocks noGrp="1"/>
          </p:cNvSpPr>
          <p:nvPr>
            <p:ph type="sldNum" sz="quarter" idx="5"/>
          </p:nvPr>
        </p:nvSpPr>
        <p:spPr/>
        <p:txBody>
          <a:bodyPr/>
          <a:lstStyle/>
          <a:p>
            <a:fld id="{A56DD9DD-0395-EF47-966B-BCA32188C888}" type="slidenum">
              <a:rPr lang="en-US" smtClean="0"/>
              <a:t>22</a:t>
            </a:fld>
            <a:endParaRPr lang="en-US"/>
          </a:p>
        </p:txBody>
      </p:sp>
    </p:spTree>
    <p:extLst>
      <p:ext uri="{BB962C8B-B14F-4D97-AF65-F5344CB8AC3E}">
        <p14:creationId xmlns:p14="http://schemas.microsoft.com/office/powerpoint/2010/main" val="22519935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pandas IRS Python script does the IRS adjustments and a few other data housekeeping tasks. Any proteins that have any text in the cells in the Filter column are excluded from quantification (common contaminants, additional contaminants, decoys, etc.). Rows (proteins) with any text in cells in the Filter column will be moved to the bottom of the results table. Any blank cells in the Filter column denote quantifiable proteins. Some of the typical proteomics columns are retained at the left of the results table (shown in grey above). The unaltered TMT intensity data by plex are the next blocks of columns (shown in light gold, blue, and green). The grand total intensities of each </a:t>
            </a:r>
            <a:r>
              <a:rPr lang="en-US" dirty="0" err="1"/>
              <a:t>plexes’s</a:t>
            </a:r>
            <a:r>
              <a:rPr lang="en-US" dirty="0"/>
              <a:t> channels are used to compute an experiment-wide target intensity total and a global scaling factor is applied to get all channels onto a common total intensity scale. This is called a “sample loading” (SL) adjustment (orange data columns). The SL-adjustment is only applied to quantifiable proteins. There will be lower abundance proteins that have data missing by TMT plex (the yellow highlighted cells [the middle bock above should have yellow bands that cover all channels – the last channel is incorrectly colored orange]). Averages of the reference channels in each plex are used to compute the IRS scaling factors for each protein in each plex. The right-most columns are the final IRS-adjusted columns. The table is sorted by decreasing experiment-wide average total reporter ion intensity and then blocked by number of plexes with missing data (red bands). The darker green rows have no missing data by plex. Then data is blocked by protein where data was missing in one of the three plexes. Next are the proteins where data was missing in any 2 of the 3 plexes. Non-missing data in these proteins gets IRS adjusted using the </a:t>
            </a:r>
            <a:r>
              <a:rPr lang="en-US"/>
              <a:t>plexes where </a:t>
            </a:r>
            <a:r>
              <a:rPr lang="en-US" dirty="0"/>
              <a:t>it was seen. We do not end up a perfect, continuous common intensity scale for all proteins as a function of missingness. Each collection of rows that have data in the same plexes are locally on a common intensity scale after IRS. However, the SL-adjustment gets these different scales into reasonable alignment.</a:t>
            </a:r>
          </a:p>
          <a:p>
            <a:endParaRPr lang="en-US" dirty="0"/>
          </a:p>
          <a:p>
            <a:r>
              <a:rPr lang="en-US" dirty="0"/>
              <a:t>The results table written by the IRS script is large but well organized and has consistent column labels. It is an easy table to read into R analysis scripts. </a:t>
            </a:r>
          </a:p>
          <a:p>
            <a:endParaRPr lang="en-US" dirty="0"/>
          </a:p>
          <a:p>
            <a:endParaRPr lang="en-US" dirty="0"/>
          </a:p>
        </p:txBody>
      </p:sp>
      <p:sp>
        <p:nvSpPr>
          <p:cNvPr id="4" name="Slide Number Placeholder 3"/>
          <p:cNvSpPr>
            <a:spLocks noGrp="1"/>
          </p:cNvSpPr>
          <p:nvPr>
            <p:ph type="sldNum" sz="quarter" idx="5"/>
          </p:nvPr>
        </p:nvSpPr>
        <p:spPr/>
        <p:txBody>
          <a:bodyPr/>
          <a:lstStyle/>
          <a:p>
            <a:fld id="{A56DD9DD-0395-EF47-966B-BCA32188C888}" type="slidenum">
              <a:rPr lang="en-US" smtClean="0"/>
              <a:t>23</a:t>
            </a:fld>
            <a:endParaRPr lang="en-US"/>
          </a:p>
        </p:txBody>
      </p:sp>
    </p:spTree>
    <p:extLst>
      <p:ext uri="{BB962C8B-B14F-4D97-AF65-F5344CB8AC3E}">
        <p14:creationId xmlns:p14="http://schemas.microsoft.com/office/powerpoint/2010/main" val="119744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some data from a larger study (nine 10-plexes) where two reference channels were used per plex. There were three unused channels experiment-wide, and an extra reference channel was added to three of the plexes. On the left, are the reference channels before IRS. We see that the 3 reference channels within each plex are highly similar (very tight scatter plots - highlighted in red rectangles). These identical channels are not very identical between plexes, however. We have scatter plots indicating high variability – too high for good statistical testing. On the right, we have the reference channel intensities after IRS adjustment. We see that all reference channels are nearly identical as expected.</a:t>
            </a:r>
          </a:p>
        </p:txBody>
      </p:sp>
      <p:sp>
        <p:nvSpPr>
          <p:cNvPr id="4" name="Slide Number Placeholder 3"/>
          <p:cNvSpPr>
            <a:spLocks noGrp="1"/>
          </p:cNvSpPr>
          <p:nvPr>
            <p:ph type="sldNum" sz="quarter" idx="5"/>
          </p:nvPr>
        </p:nvSpPr>
        <p:spPr/>
        <p:txBody>
          <a:bodyPr/>
          <a:lstStyle/>
          <a:p>
            <a:fld id="{A56DD9DD-0395-EF47-966B-BCA32188C888}" type="slidenum">
              <a:rPr lang="en-US" smtClean="0"/>
              <a:t>24</a:t>
            </a:fld>
            <a:endParaRPr lang="en-US"/>
          </a:p>
        </p:txBody>
      </p:sp>
    </p:spTree>
    <p:extLst>
      <p:ext uri="{BB962C8B-B14F-4D97-AF65-F5344CB8AC3E}">
        <p14:creationId xmlns:p14="http://schemas.microsoft.com/office/powerpoint/2010/main" val="22531949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had three plexes where we had an extra reference channel. We did IRS using the other two channels and then used the third reference channel like a canary in a coal mine. This is a proper validation of IRS because these three reference channels were not used to compute the IRS scaling factors. Note that lower abundance proteins have increase variance, a common feature in most quantitative proteomics data.</a:t>
            </a:r>
          </a:p>
        </p:txBody>
      </p:sp>
      <p:sp>
        <p:nvSpPr>
          <p:cNvPr id="4" name="Slide Number Placeholder 3"/>
          <p:cNvSpPr>
            <a:spLocks noGrp="1"/>
          </p:cNvSpPr>
          <p:nvPr>
            <p:ph type="sldNum" sz="quarter" idx="5"/>
          </p:nvPr>
        </p:nvSpPr>
        <p:spPr/>
        <p:txBody>
          <a:bodyPr/>
          <a:lstStyle/>
          <a:p>
            <a:fld id="{A56DD9DD-0395-EF47-966B-BCA32188C888}" type="slidenum">
              <a:rPr lang="en-US" smtClean="0"/>
              <a:t>25</a:t>
            </a:fld>
            <a:endParaRPr lang="en-US"/>
          </a:p>
        </p:txBody>
      </p:sp>
    </p:spTree>
    <p:extLst>
      <p:ext uri="{BB962C8B-B14F-4D97-AF65-F5344CB8AC3E}">
        <p14:creationId xmlns:p14="http://schemas.microsoft.com/office/powerpoint/2010/main" val="34846515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IRS does not allow unlimited </a:t>
            </a:r>
            <a:r>
              <a:rPr lang="en-US" dirty="0" err="1"/>
              <a:t>plexing</a:t>
            </a:r>
            <a:r>
              <a:rPr lang="en-US" dirty="0"/>
              <a:t>. There is a cost associated with multiple TMT plexes and the IRS concept. We typically restrict quantification in IRS experiments to the proteins present in all plexes. It is possible (untested assertion) to extend statistical testing to proteins with data missing by plex, but this is not a trivial exercise. The requirement of protein present in all plexes creates a union versus intersection challenge. The total number of proteins identified in a multi-plex experiment end up being the union of protein identifications in each plex. That grows logarithmically and maxes out after some number of plexes. The intersection depends on instrument performance within each plex and how consistently low abundance proteins have peptides that are sampled by the instrument. There are always some proteins only detected in one plex. We can expect a roughly linear decrease in the intersection of the identifications as a function of the number of plexes.</a:t>
            </a:r>
          </a:p>
          <a:p>
            <a:endParaRPr lang="en-US" dirty="0"/>
          </a:p>
          <a:p>
            <a:r>
              <a:rPr lang="en-US" dirty="0"/>
              <a:t>On the left, we see that protein IDs increase from about 3300 to 4300 for the six plexes. In contrast the number of proteins seen in all plexes drops from 3100 to 2100. We have about 50% of the identified proteins being quantifiable in this 6-plex example. Why use IRS if we lose so many proteins? Well, it depends on how you count things. We are measuring reporter ion intensities, so we can tally intensity instead of protein numbers. On the right, the top curve in grey is the fraction of the total reporter ion intensity associated with the intersection protein set as a function of number of plexes. After 6 plexes, the 2170 proteins still account for 99.4% of the total intensity.</a:t>
            </a:r>
          </a:p>
        </p:txBody>
      </p:sp>
      <p:sp>
        <p:nvSpPr>
          <p:cNvPr id="4" name="Slide Number Placeholder 3"/>
          <p:cNvSpPr>
            <a:spLocks noGrp="1"/>
          </p:cNvSpPr>
          <p:nvPr>
            <p:ph type="sldNum" sz="quarter" idx="5"/>
          </p:nvPr>
        </p:nvSpPr>
        <p:spPr/>
        <p:txBody>
          <a:bodyPr/>
          <a:lstStyle/>
          <a:p>
            <a:fld id="{A56DD9DD-0395-EF47-966B-BCA32188C888}" type="slidenum">
              <a:rPr lang="en-US" smtClean="0"/>
              <a:t>26</a:t>
            </a:fld>
            <a:endParaRPr lang="en-US"/>
          </a:p>
        </p:txBody>
      </p:sp>
    </p:spTree>
    <p:extLst>
      <p:ext uri="{BB962C8B-B14F-4D97-AF65-F5344CB8AC3E}">
        <p14:creationId xmlns:p14="http://schemas.microsoft.com/office/powerpoint/2010/main" val="12575314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method in quantitative proteomics is perfect. That is true at all levels. To label or not to label, to fractionate or not fractionate, measure reporter ions in MS2 scans or in MS3 scans, one plex or more than one plex, etc. There are strengths and weaknesses for every choice at every step. IRS is kind of amazing, to be honest. It fixes one specific source of data distortion, and it fixes it very well. The main downside is the sense of loss as the union of protein IDs diverges from the quantifiable intersection. This despair can be alleviated by considering how much intensity (protein amount) you can quantify rather than number of proteins that can be quantified. The reference channel pairs also provide some much-needed quality control in these experiments.</a:t>
            </a:r>
          </a:p>
          <a:p>
            <a:endParaRPr lang="en-US" dirty="0"/>
          </a:p>
          <a:p>
            <a:r>
              <a:rPr lang="en-US" dirty="0"/>
              <a:t>I do not think of the PAW pipeline as a TMT "best practices" pipeline. It is more a pipeline that avoids most [**TMT bad practices**](https://</a:t>
            </a:r>
            <a:r>
              <a:rPr lang="en-US" dirty="0" err="1"/>
              <a:t>pwilmart.github.io</a:t>
            </a:r>
            <a:r>
              <a:rPr lang="en-US" dirty="0"/>
              <a:t>/blog/2021/12/17/TMT-bad-practices). I hope this presentation has shed some light on what TMT data processing entails and can help you make better use of whatever TMT analysis software you prefer.</a:t>
            </a:r>
          </a:p>
        </p:txBody>
      </p:sp>
      <p:sp>
        <p:nvSpPr>
          <p:cNvPr id="4" name="Slide Number Placeholder 3"/>
          <p:cNvSpPr>
            <a:spLocks noGrp="1"/>
          </p:cNvSpPr>
          <p:nvPr>
            <p:ph type="sldNum" sz="quarter" idx="5"/>
          </p:nvPr>
        </p:nvSpPr>
        <p:spPr/>
        <p:txBody>
          <a:bodyPr/>
          <a:lstStyle/>
          <a:p>
            <a:fld id="{A56DD9DD-0395-EF47-966B-BCA32188C888}" type="slidenum">
              <a:rPr lang="en-US" smtClean="0"/>
              <a:t>27</a:t>
            </a:fld>
            <a:endParaRPr lang="en-US"/>
          </a:p>
        </p:txBody>
      </p:sp>
    </p:spTree>
    <p:extLst>
      <p:ext uri="{BB962C8B-B14F-4D97-AF65-F5344CB8AC3E}">
        <p14:creationId xmlns:p14="http://schemas.microsoft.com/office/powerpoint/2010/main" val="3866862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Language matters in science. Here are some terms related to TMT experimental design. Many of these terms can have multiple meanings depending on context or have ambiguous meanings. Replicates can be technical replicates of biological replicates. Sometimes runs can be samples (single shot experiments). Experiments can be studies (biological experiments) or mass spec experiments. I use the term plex to bridge the gap between samples and experiments. As studies have gotten larger (more biological replicates), having a term for the intermediate data that make up the parts of an experiment are needed.</a:t>
            </a:r>
          </a:p>
        </p:txBody>
      </p:sp>
      <p:sp>
        <p:nvSpPr>
          <p:cNvPr id="4" name="Slide Number Placeholder 3"/>
          <p:cNvSpPr>
            <a:spLocks noGrp="1"/>
          </p:cNvSpPr>
          <p:nvPr>
            <p:ph type="sldNum" sz="quarter" idx="5"/>
          </p:nvPr>
        </p:nvSpPr>
        <p:spPr/>
        <p:txBody>
          <a:bodyPr/>
          <a:lstStyle/>
          <a:p>
            <a:fld id="{A56DD9DD-0395-EF47-966B-BCA32188C888}" type="slidenum">
              <a:rPr lang="en-US" smtClean="0"/>
              <a:t>3</a:t>
            </a:fld>
            <a:endParaRPr lang="en-US"/>
          </a:p>
        </p:txBody>
      </p:sp>
    </p:spTree>
    <p:extLst>
      <p:ext uri="{BB962C8B-B14F-4D97-AF65-F5344CB8AC3E}">
        <p14:creationId xmlns:p14="http://schemas.microsoft.com/office/powerpoint/2010/main" val="146921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PAW pipeline (https://</a:t>
            </a:r>
            <a:r>
              <a:rPr lang="en-US" dirty="0" err="1"/>
              <a:t>github.com</a:t>
            </a:r>
            <a:r>
              <a:rPr lang="en-US" dirty="0"/>
              <a:t>/</a:t>
            </a:r>
            <a:r>
              <a:rPr lang="en-US" dirty="0" err="1"/>
              <a:t>pwilmart</a:t>
            </a:r>
            <a:r>
              <a:rPr lang="en-US" dirty="0"/>
              <a:t>/</a:t>
            </a:r>
            <a:r>
              <a:rPr lang="en-US" dirty="0" err="1"/>
              <a:t>PAW_pipeline</a:t>
            </a:r>
            <a:r>
              <a:rPr lang="en-US" dirty="0"/>
              <a:t>) is a series of Python scripts. Two freely available programs are used: </a:t>
            </a:r>
            <a:r>
              <a:rPr lang="en-US" dirty="0" err="1"/>
              <a:t>msconvert</a:t>
            </a:r>
            <a:r>
              <a:rPr lang="en-US" dirty="0"/>
              <a:t> from the </a:t>
            </a:r>
            <a:r>
              <a:rPr lang="en-US" dirty="0" err="1"/>
              <a:t>Proteowizard</a:t>
            </a:r>
            <a:r>
              <a:rPr lang="en-US" dirty="0"/>
              <a:t> toolkit (https://</a:t>
            </a:r>
            <a:r>
              <a:rPr lang="en-US" dirty="0" err="1"/>
              <a:t>proteowizard.sourceforge.io</a:t>
            </a:r>
            <a:r>
              <a:rPr lang="en-US" dirty="0"/>
              <a:t>) is used to convert the </a:t>
            </a:r>
            <a:r>
              <a:rPr lang="en-US" dirty="0" err="1"/>
              <a:t>Thermo</a:t>
            </a:r>
            <a:r>
              <a:rPr lang="en-US" dirty="0"/>
              <a:t> RAW files into text files. The Comet search engine (https://</a:t>
            </a:r>
            <a:r>
              <a:rPr lang="en-US" dirty="0" err="1"/>
              <a:t>uwpr.github.io</a:t>
            </a:r>
            <a:r>
              <a:rPr lang="en-US" dirty="0"/>
              <a:t>/Comet/) is used to assign peptide sequences to fragment ion spectra (MS2 scans). All other steps were developed at OHSU (mostly by me).</a:t>
            </a:r>
          </a:p>
        </p:txBody>
      </p:sp>
      <p:sp>
        <p:nvSpPr>
          <p:cNvPr id="4" name="Slide Number Placeholder 3"/>
          <p:cNvSpPr>
            <a:spLocks noGrp="1"/>
          </p:cNvSpPr>
          <p:nvPr>
            <p:ph type="sldNum" sz="quarter" idx="5"/>
          </p:nvPr>
        </p:nvSpPr>
        <p:spPr/>
        <p:txBody>
          <a:bodyPr/>
          <a:lstStyle/>
          <a:p>
            <a:fld id="{A56DD9DD-0395-EF47-966B-BCA32188C888}" type="slidenum">
              <a:rPr lang="en-US" smtClean="0"/>
              <a:t>4</a:t>
            </a:fld>
            <a:endParaRPr lang="en-US"/>
          </a:p>
        </p:txBody>
      </p:sp>
    </p:spTree>
    <p:extLst>
      <p:ext uri="{BB962C8B-B14F-4D97-AF65-F5344CB8AC3E}">
        <p14:creationId xmlns:p14="http://schemas.microsoft.com/office/powerpoint/2010/main" val="4186728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TMT reporter ion peak heights are extracted during data conversions (the first step). The PAW pipeline does not do any correction factors for label reagent isotopic purity (see https://</a:t>
            </a:r>
            <a:r>
              <a:rPr lang="en-US" dirty="0" err="1"/>
              <a:t>pwilmart.github.io</a:t>
            </a:r>
            <a:r>
              <a:rPr lang="en-US" dirty="0"/>
              <a:t>/blog/2022/08/20/TMT-channel-crosstalk for a deeper dive on the topic). The peak heights are summarized into peptide and protein intensity totals **only** after proteins have been inferred (one of the last steps). The reporter ion channel intensity columns get added to the top-hit summary files (and are retained in the filtered top-hit summary files). It ended up being easier to get the reporter ion values from the top-hit summary files than going back to the reporter ion lookup tables. MS2 scan sequence assignments are not trivially related to the final list of inferred proteins, so it is not trivial to directly aggregate PSM quantitative data to higher levels. In other words, propagating quantitative data through the pipeline (from top to bottom in the diagram) is not done.</a:t>
            </a:r>
          </a:p>
        </p:txBody>
      </p:sp>
      <p:sp>
        <p:nvSpPr>
          <p:cNvPr id="4" name="Slide Number Placeholder 3"/>
          <p:cNvSpPr>
            <a:spLocks noGrp="1"/>
          </p:cNvSpPr>
          <p:nvPr>
            <p:ph type="sldNum" sz="quarter" idx="5"/>
          </p:nvPr>
        </p:nvSpPr>
        <p:spPr/>
        <p:txBody>
          <a:bodyPr/>
          <a:lstStyle/>
          <a:p>
            <a:fld id="{A56DD9DD-0395-EF47-966B-BCA32188C888}" type="slidenum">
              <a:rPr lang="en-US" smtClean="0"/>
              <a:t>5</a:t>
            </a:fld>
            <a:endParaRPr lang="en-US"/>
          </a:p>
        </p:txBody>
      </p:sp>
    </p:spTree>
    <p:extLst>
      <p:ext uri="{BB962C8B-B14F-4D97-AF65-F5344CB8AC3E}">
        <p14:creationId xmlns:p14="http://schemas.microsoft.com/office/powerpoint/2010/main" val="28542348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binary RAW files logged by the instrument contain the actual data from the survey scans (the precursor ions, a.k.a. MS1 scans) and any dependent scans. Dependent scans depend on information from higher level scans. The precursor ion m/z values and intensities are used to select ions for fragmentation in MS2 scans. The peaks in the MS2 scans are used to generate the reporter ion data in the SPS-MS3 scans. Data from mass spectrometers is mostly m/z values and associated ion currents. With high resolution instruments, we have sparse data vectors/matrices. The instrument operates on a scan cycle mode where the MS1 scans define the cycles. The dependent scans occur within each cycle (no longer technically true with intelligent data acquisition methods).</a:t>
            </a:r>
          </a:p>
          <a:p>
            <a:endParaRPr lang="en-US" dirty="0"/>
          </a:p>
          <a:p>
            <a:r>
              <a:rPr lang="en-US" dirty="0"/>
              <a:t>Manufacturers do not provide RAW file specs but do provide APIs for data reading. Tools like </a:t>
            </a:r>
            <a:r>
              <a:rPr lang="en-US" dirty="0" err="1"/>
              <a:t>msconvert</a:t>
            </a:r>
            <a:r>
              <a:rPr lang="en-US" dirty="0"/>
              <a:t> can extract scan-level data from RAW files and write it in more accessible formats. The reporter ion MS3 scans are acquired in profile mode but typically centroided during conversions. The resolutions for scans (50K to 60K) baseline resolve the N- and C-forms of the tags. MS2 scans use the linear ion trap. The MS3 scans use the Orbitrap. The two analyzers operate independently (ion trap is fast, Orbitrap is slow). Data logging from the scans are interleaved and the pattern of scans within each cycle can vary. The MS2 scan data is written into MS2-format text files for use by Comet. The MS3 scan data is parsed to extract the reporter ion peak heights (intensities) and store the peak heights keyed by MS2 scan number. The peak heights are the maximum intensity value in narrow windows centered on the theoretical reporter ion masses. For any PSM with an associated MS2 scan number, reporter ion data can be retrieved. </a:t>
            </a:r>
          </a:p>
        </p:txBody>
      </p:sp>
      <p:sp>
        <p:nvSpPr>
          <p:cNvPr id="4" name="Slide Number Placeholder 3"/>
          <p:cNvSpPr>
            <a:spLocks noGrp="1"/>
          </p:cNvSpPr>
          <p:nvPr>
            <p:ph type="sldNum" sz="quarter" idx="5"/>
          </p:nvPr>
        </p:nvSpPr>
        <p:spPr/>
        <p:txBody>
          <a:bodyPr/>
          <a:lstStyle/>
          <a:p>
            <a:fld id="{A56DD9DD-0395-EF47-966B-BCA32188C888}" type="slidenum">
              <a:rPr lang="en-US" smtClean="0"/>
              <a:t>6</a:t>
            </a:fld>
            <a:endParaRPr lang="en-US"/>
          </a:p>
        </p:txBody>
      </p:sp>
    </p:spTree>
    <p:extLst>
      <p:ext uri="{BB962C8B-B14F-4D97-AF65-F5344CB8AC3E}">
        <p14:creationId xmlns:p14="http://schemas.microsoft.com/office/powerpoint/2010/main" val="4194799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what the reporter ion lookup tables have in them. A table is written for each RAW file. The LC file name could be derived from the lookup table filename and is probably redundant. The MS2 scan number is the key. The set of reporter ion peak heights are the values. We have a range of peak height values (about 4 orders of magnitude) including zeros. </a:t>
            </a:r>
            <a:r>
              <a:rPr lang="en-US" dirty="0" err="1"/>
              <a:t>Thermo</a:t>
            </a:r>
            <a:r>
              <a:rPr lang="en-US" dirty="0"/>
              <a:t> Orbitraps have an FT transient noise baseline subtracted and the intensity values do not linearly go to zero. On the Fusion, we see heights that go down to about 300 then to zero. Scans without usable reporter ion peak heights can still produce confident peptide sequence assignments for protein inference. We do not want to filter out any PSMs based on quantitative data quality. If we do that, we do not get as correct a final list of inferred proteins.</a:t>
            </a:r>
          </a:p>
        </p:txBody>
      </p:sp>
      <p:sp>
        <p:nvSpPr>
          <p:cNvPr id="4" name="Slide Number Placeholder 3"/>
          <p:cNvSpPr>
            <a:spLocks noGrp="1"/>
          </p:cNvSpPr>
          <p:nvPr>
            <p:ph type="sldNum" sz="quarter" idx="5"/>
          </p:nvPr>
        </p:nvSpPr>
        <p:spPr/>
        <p:txBody>
          <a:bodyPr/>
          <a:lstStyle/>
          <a:p>
            <a:fld id="{A56DD9DD-0395-EF47-966B-BCA32188C888}" type="slidenum">
              <a:rPr lang="en-US" smtClean="0"/>
              <a:t>7</a:t>
            </a:fld>
            <a:endParaRPr lang="en-US"/>
          </a:p>
        </p:txBody>
      </p:sp>
    </p:spTree>
    <p:extLst>
      <p:ext uri="{BB962C8B-B14F-4D97-AF65-F5344CB8AC3E}">
        <p14:creationId xmlns:p14="http://schemas.microsoft.com/office/powerpoint/2010/main" val="4206447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 the reporter ion data is not really used until after protein inference, it is added to the top-hit summary files created after the Comet searches. The top-hit summaries have basic peptide identification information (peptide sequences, protein accessions, measured and calculated masses, and Comet match scores). The PAW pipeline adds a discriminant function score, tallies number of enzymatic termini, and whether that match was to target or decoy proteins. The top-hit files before PSM FDR analysis have reporter ion data for every MS2 scan. After PSM FDR analysis, row-filtered top-hit files are written that retain the reporter ion data. Full transparency of quantitative data is provided for rejected PSMs, accepted PSMs, PSMs associated with inferred proteins, and PSMs not mapped to the final proteins.</a:t>
            </a:r>
          </a:p>
        </p:txBody>
      </p:sp>
      <p:sp>
        <p:nvSpPr>
          <p:cNvPr id="4" name="Slide Number Placeholder 3"/>
          <p:cNvSpPr>
            <a:spLocks noGrp="1"/>
          </p:cNvSpPr>
          <p:nvPr>
            <p:ph type="sldNum" sz="quarter" idx="5"/>
          </p:nvPr>
        </p:nvSpPr>
        <p:spPr/>
        <p:txBody>
          <a:bodyPr/>
          <a:lstStyle/>
          <a:p>
            <a:fld id="{A56DD9DD-0395-EF47-966B-BCA32188C888}" type="slidenum">
              <a:rPr lang="en-US" smtClean="0"/>
              <a:t>8</a:t>
            </a:fld>
            <a:endParaRPr lang="en-US"/>
          </a:p>
        </p:txBody>
      </p:sp>
    </p:spTree>
    <p:extLst>
      <p:ext uri="{BB962C8B-B14F-4D97-AF65-F5344CB8AC3E}">
        <p14:creationId xmlns:p14="http://schemas.microsoft.com/office/powerpoint/2010/main" val="3385810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choice of FASTA file is critical in bottom-up proteomics and discussed in https://</a:t>
            </a:r>
            <a:r>
              <a:rPr lang="en-US" dirty="0" err="1"/>
              <a:t>pwilmart.github.io</a:t>
            </a:r>
            <a:r>
              <a:rPr lang="en-US" dirty="0"/>
              <a:t>/blog/2020/09/19/shotgun-quantification-part2. Controlling false discovery rates in bottom-up proteomics experiments is also challenging. We keep Comet searches as simple as possible while capturing sufficient quantitative data for reliable analysis. We do not configure Comet to identify everything in the samples. We try to capture most of the signal, though.</a:t>
            </a:r>
          </a:p>
        </p:txBody>
      </p:sp>
      <p:sp>
        <p:nvSpPr>
          <p:cNvPr id="4" name="Slide Number Placeholder 3"/>
          <p:cNvSpPr>
            <a:spLocks noGrp="1"/>
          </p:cNvSpPr>
          <p:nvPr>
            <p:ph type="sldNum" sz="quarter" idx="5"/>
          </p:nvPr>
        </p:nvSpPr>
        <p:spPr/>
        <p:txBody>
          <a:bodyPr/>
          <a:lstStyle/>
          <a:p>
            <a:fld id="{A56DD9DD-0395-EF47-966B-BCA32188C888}" type="slidenum">
              <a:rPr lang="en-US" smtClean="0"/>
              <a:t>9</a:t>
            </a:fld>
            <a:endParaRPr lang="en-US"/>
          </a:p>
        </p:txBody>
      </p:sp>
    </p:spTree>
    <p:extLst>
      <p:ext uri="{BB962C8B-B14F-4D97-AF65-F5344CB8AC3E}">
        <p14:creationId xmlns:p14="http://schemas.microsoft.com/office/powerpoint/2010/main" val="652460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C36C4-44B7-063C-52BF-2452445349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AA30123-7CB1-E8C8-0F08-64231B67DB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4474D8F-DD22-6F97-C69F-32CC5B9231AC}"/>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5" name="Footer Placeholder 4">
            <a:extLst>
              <a:ext uri="{FF2B5EF4-FFF2-40B4-BE49-F238E27FC236}">
                <a16:creationId xmlns:a16="http://schemas.microsoft.com/office/drawing/2014/main" id="{9D2531B5-633F-B48B-B9F6-37EEECACEA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93FE2B-7B37-C03F-547B-C14F058AB4A2}"/>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1141970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570C5-E88E-DB73-E35F-14F56CA84C5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DE81E7-F07F-B317-136B-C78FFBC6DD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88C88F-39EA-A248-0024-645497B1384C}"/>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5" name="Footer Placeholder 4">
            <a:extLst>
              <a:ext uri="{FF2B5EF4-FFF2-40B4-BE49-F238E27FC236}">
                <a16:creationId xmlns:a16="http://schemas.microsoft.com/office/drawing/2014/main" id="{E2B3771F-528A-AEB8-1051-2BFCDEE943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296ED5-9A22-CB27-373A-A9227BE41B04}"/>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6050453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FEB76DC-C9DA-B4F7-9CDB-D7275CE1E3E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FC25A2-F150-29AF-9B97-7004F56738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7A981B-68BF-73B3-F23A-FF369C372AAD}"/>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5" name="Footer Placeholder 4">
            <a:extLst>
              <a:ext uri="{FF2B5EF4-FFF2-40B4-BE49-F238E27FC236}">
                <a16:creationId xmlns:a16="http://schemas.microsoft.com/office/drawing/2014/main" id="{CC9804A8-0445-7BC7-03FB-819D687FB4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CD3939-2437-4000-62D7-7BB251188E2B}"/>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552765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37F5D-C008-63B3-B7F9-B291B6248D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DC7AE8-6173-F62C-CEE3-DBDB05E3FFF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937885-E5BC-5C79-C7B2-61985C4AD88B}"/>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5" name="Footer Placeholder 4">
            <a:extLst>
              <a:ext uri="{FF2B5EF4-FFF2-40B4-BE49-F238E27FC236}">
                <a16:creationId xmlns:a16="http://schemas.microsoft.com/office/drawing/2014/main" id="{36D0CA6D-9FA4-3216-4F34-C4948FEB6A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F2BEA3-8336-ABE9-1E06-862982A2CC49}"/>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80560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53CC8-702A-ED66-E30F-24AE1A74443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83631B-D132-51C8-4036-D1D6955596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B658EE-1726-B957-F407-8FB3EE59DAAC}"/>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5" name="Footer Placeholder 4">
            <a:extLst>
              <a:ext uri="{FF2B5EF4-FFF2-40B4-BE49-F238E27FC236}">
                <a16:creationId xmlns:a16="http://schemas.microsoft.com/office/drawing/2014/main" id="{5AD78D2C-1E21-5B82-BBAF-0A0DB28362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6E39E8-EBA6-D2A3-1AB1-8D28D9636622}"/>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3038831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705DF-504E-68B7-DA35-FA1D02652E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D89B791-4451-9063-9CB1-1C529D573CD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AE94BEC-D7D9-8FC7-596B-DED0D927BC7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6917C0-6FF0-E921-7322-C73B151D51D8}"/>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6" name="Footer Placeholder 5">
            <a:extLst>
              <a:ext uri="{FF2B5EF4-FFF2-40B4-BE49-F238E27FC236}">
                <a16:creationId xmlns:a16="http://schemas.microsoft.com/office/drawing/2014/main" id="{F1C7BE8A-CB4A-DDE9-2038-D058434064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127654-8384-C9D4-4E66-C30DD5CBA036}"/>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1406248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89482-EDA4-7654-E81A-32694E48E8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44A46A-D023-504E-8C9D-5CB44B4682F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B068A58-5DE3-977F-8DF9-911FA92019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167C7C0-ACC3-6048-A2B0-8C2AD8DDAB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AA894C-3F35-61EC-8137-6B67BF4E4A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9FFD30-8FB3-388B-29F4-FF458EDD77D9}"/>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8" name="Footer Placeholder 7">
            <a:extLst>
              <a:ext uri="{FF2B5EF4-FFF2-40B4-BE49-F238E27FC236}">
                <a16:creationId xmlns:a16="http://schemas.microsoft.com/office/drawing/2014/main" id="{43791BD5-3033-3610-000D-D6B75B8E64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BE8875E-C420-71ED-86B0-826A769715B1}"/>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40406386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8EC13-7A72-42FF-478F-DA07EEA0580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33CDB9-5357-B4ED-8510-2AC13F52CD35}"/>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4" name="Footer Placeholder 3">
            <a:extLst>
              <a:ext uri="{FF2B5EF4-FFF2-40B4-BE49-F238E27FC236}">
                <a16:creationId xmlns:a16="http://schemas.microsoft.com/office/drawing/2014/main" id="{1507F57F-BA16-A573-176A-5AF758AE9F8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0EACF3-9C1A-0EDB-D243-7F9E63D8AF60}"/>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202069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57D85E-AA6B-5143-8C8B-0D0DD2FEC636}"/>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3" name="Footer Placeholder 2">
            <a:extLst>
              <a:ext uri="{FF2B5EF4-FFF2-40B4-BE49-F238E27FC236}">
                <a16:creationId xmlns:a16="http://schemas.microsoft.com/office/drawing/2014/main" id="{C6BBEB2C-1AFB-A4F4-ADF4-A677CBF50F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4EF02F-34BB-910C-317F-2452FDC9DD8E}"/>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7954944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5DA99-A386-119B-C9D4-3110FD7F0E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4D96F44-03F7-7E5E-F4EA-32ADC95D05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38A86A-EDF8-F722-F449-00E9641B3D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40C6C1-8CAD-A9F8-DE71-BE278F402141}"/>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6" name="Footer Placeholder 5">
            <a:extLst>
              <a:ext uri="{FF2B5EF4-FFF2-40B4-BE49-F238E27FC236}">
                <a16:creationId xmlns:a16="http://schemas.microsoft.com/office/drawing/2014/main" id="{25131629-0165-90DE-F7AC-930D4D7D702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2B4C29-4DDF-57A8-515A-70EC478D1241}"/>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25615913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114D4-77FD-C330-A8D2-8BE9995402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DF251FF-4426-4297-7376-E9DA8542C4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D5C913C-A01F-CC44-B87F-95F0DBC2C4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21251F-0BDF-4F36-4EC0-A263852AFCA2}"/>
              </a:ext>
            </a:extLst>
          </p:cNvPr>
          <p:cNvSpPr>
            <a:spLocks noGrp="1"/>
          </p:cNvSpPr>
          <p:nvPr>
            <p:ph type="dt" sz="half" idx="10"/>
          </p:nvPr>
        </p:nvSpPr>
        <p:spPr/>
        <p:txBody>
          <a:bodyPr/>
          <a:lstStyle/>
          <a:p>
            <a:fld id="{05BD64D0-562A-114E-869A-196B47AA1652}" type="datetimeFigureOut">
              <a:rPr lang="en-US" smtClean="0"/>
              <a:t>10/17/22</a:t>
            </a:fld>
            <a:endParaRPr lang="en-US"/>
          </a:p>
        </p:txBody>
      </p:sp>
      <p:sp>
        <p:nvSpPr>
          <p:cNvPr id="6" name="Footer Placeholder 5">
            <a:extLst>
              <a:ext uri="{FF2B5EF4-FFF2-40B4-BE49-F238E27FC236}">
                <a16:creationId xmlns:a16="http://schemas.microsoft.com/office/drawing/2014/main" id="{4D6709F4-BE13-637D-39F4-0C8A26A8B9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C02859-1E7F-6E41-0C31-5DFF95D77F12}"/>
              </a:ext>
            </a:extLst>
          </p:cNvPr>
          <p:cNvSpPr>
            <a:spLocks noGrp="1"/>
          </p:cNvSpPr>
          <p:nvPr>
            <p:ph type="sldNum" sz="quarter" idx="12"/>
          </p:nvPr>
        </p:nvSpPr>
        <p:spPr/>
        <p:txBody>
          <a:bodyPr/>
          <a:lstStyle/>
          <a:p>
            <a:fld id="{6309323B-5303-4943-82BE-12B4222BC880}" type="slidenum">
              <a:rPr lang="en-US" smtClean="0"/>
              <a:t>‹#›</a:t>
            </a:fld>
            <a:endParaRPr lang="en-US"/>
          </a:p>
        </p:txBody>
      </p:sp>
    </p:spTree>
    <p:extLst>
      <p:ext uri="{BB962C8B-B14F-4D97-AF65-F5344CB8AC3E}">
        <p14:creationId xmlns:p14="http://schemas.microsoft.com/office/powerpoint/2010/main" val="13904242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2F7AAB-A82C-434B-69E5-6C69A0E9B8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3C1F3FD-6D41-5F44-E997-6929B26DAD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FA0460-7E2C-6753-A25C-9FEC797688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BD64D0-562A-114E-869A-196B47AA1652}" type="datetimeFigureOut">
              <a:rPr lang="en-US" smtClean="0"/>
              <a:t>10/17/22</a:t>
            </a:fld>
            <a:endParaRPr lang="en-US"/>
          </a:p>
        </p:txBody>
      </p:sp>
      <p:sp>
        <p:nvSpPr>
          <p:cNvPr id="5" name="Footer Placeholder 4">
            <a:extLst>
              <a:ext uri="{FF2B5EF4-FFF2-40B4-BE49-F238E27FC236}">
                <a16:creationId xmlns:a16="http://schemas.microsoft.com/office/drawing/2014/main" id="{D698AF08-DCA8-7FC0-C2FB-AB925F42E5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E237FED-FFCC-C1FA-A4E9-91B0949CF6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09323B-5303-4943-82BE-12B4222BC880}" type="slidenum">
              <a:rPr lang="en-US" smtClean="0"/>
              <a:t>‹#›</a:t>
            </a:fld>
            <a:endParaRPr lang="en-US"/>
          </a:p>
        </p:txBody>
      </p:sp>
    </p:spTree>
    <p:extLst>
      <p:ext uri="{BB962C8B-B14F-4D97-AF65-F5344CB8AC3E}">
        <p14:creationId xmlns:p14="http://schemas.microsoft.com/office/powerpoint/2010/main" val="3127090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15089-7A99-E004-DD02-29AA3E39D924}"/>
              </a:ext>
            </a:extLst>
          </p:cNvPr>
          <p:cNvSpPr>
            <a:spLocks noGrp="1"/>
          </p:cNvSpPr>
          <p:nvPr>
            <p:ph type="ctrTitle"/>
          </p:nvPr>
        </p:nvSpPr>
        <p:spPr/>
        <p:txBody>
          <a:bodyPr/>
          <a:lstStyle/>
          <a:p>
            <a:r>
              <a:rPr lang="en-US" b="1" dirty="0"/>
              <a:t>TMT Data Processing in the PAW Pipeline</a:t>
            </a:r>
          </a:p>
        </p:txBody>
      </p:sp>
      <p:sp>
        <p:nvSpPr>
          <p:cNvPr id="3" name="Subtitle 2">
            <a:extLst>
              <a:ext uri="{FF2B5EF4-FFF2-40B4-BE49-F238E27FC236}">
                <a16:creationId xmlns:a16="http://schemas.microsoft.com/office/drawing/2014/main" id="{79483041-5331-53ED-AEA0-06D2A4E9C05E}"/>
              </a:ext>
            </a:extLst>
          </p:cNvPr>
          <p:cNvSpPr>
            <a:spLocks noGrp="1"/>
          </p:cNvSpPr>
          <p:nvPr>
            <p:ph type="subTitle" idx="1"/>
          </p:nvPr>
        </p:nvSpPr>
        <p:spPr/>
        <p:txBody>
          <a:bodyPr/>
          <a:lstStyle/>
          <a:p>
            <a:r>
              <a:rPr lang="en-US" b="1" dirty="0"/>
              <a:t>Phil Wilmarth</a:t>
            </a:r>
          </a:p>
          <a:p>
            <a:r>
              <a:rPr lang="en-US" b="1" dirty="0"/>
              <a:t>PSR Core, OHSU</a:t>
            </a:r>
          </a:p>
          <a:p>
            <a:r>
              <a:rPr lang="en-US" b="1" dirty="0"/>
              <a:t>October 17, 2022</a:t>
            </a:r>
          </a:p>
        </p:txBody>
      </p:sp>
    </p:spTree>
    <p:extLst>
      <p:ext uri="{BB962C8B-B14F-4D97-AF65-F5344CB8AC3E}">
        <p14:creationId xmlns:p14="http://schemas.microsoft.com/office/powerpoint/2010/main" val="14048503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BF20E-5F37-8F49-DD03-60AE95540D70}"/>
              </a:ext>
            </a:extLst>
          </p:cNvPr>
          <p:cNvSpPr>
            <a:spLocks noGrp="1"/>
          </p:cNvSpPr>
          <p:nvPr>
            <p:ph type="title"/>
          </p:nvPr>
        </p:nvSpPr>
        <p:spPr/>
        <p:txBody>
          <a:bodyPr/>
          <a:lstStyle/>
          <a:p>
            <a:pPr algn="ctr"/>
            <a:r>
              <a:rPr lang="en-US" b="1" dirty="0"/>
              <a:t>PAW pipeline PSM FDR control</a:t>
            </a:r>
          </a:p>
        </p:txBody>
      </p:sp>
      <p:sp>
        <p:nvSpPr>
          <p:cNvPr id="3" name="Content Placeholder 2">
            <a:extLst>
              <a:ext uri="{FF2B5EF4-FFF2-40B4-BE49-F238E27FC236}">
                <a16:creationId xmlns:a16="http://schemas.microsoft.com/office/drawing/2014/main" id="{49FCEC07-4CA9-B156-BEC3-0830C7D388A0}"/>
              </a:ext>
            </a:extLst>
          </p:cNvPr>
          <p:cNvSpPr>
            <a:spLocks noGrp="1"/>
          </p:cNvSpPr>
          <p:nvPr>
            <p:ph idx="1"/>
          </p:nvPr>
        </p:nvSpPr>
        <p:spPr/>
        <p:txBody>
          <a:bodyPr/>
          <a:lstStyle/>
          <a:p>
            <a:r>
              <a:rPr lang="en-US" dirty="0"/>
              <a:t>Target/decoy method for FDR</a:t>
            </a:r>
          </a:p>
          <a:p>
            <a:r>
              <a:rPr lang="en-US" dirty="0"/>
              <a:t>Discriminant function for better score separation</a:t>
            </a:r>
          </a:p>
          <a:p>
            <a:r>
              <a:rPr lang="en-US" dirty="0"/>
              <a:t>Independent FDR applied to peptide subclasses</a:t>
            </a:r>
          </a:p>
          <a:p>
            <a:pPr lvl="1"/>
            <a:r>
              <a:rPr lang="en-US" dirty="0"/>
              <a:t>Delta mass has 0-Da region, 1-Da region, and no regions</a:t>
            </a:r>
          </a:p>
          <a:p>
            <a:pPr lvl="1"/>
            <a:r>
              <a:rPr lang="en-US" dirty="0"/>
              <a:t>Charge states are 2+, 3+, and 4+</a:t>
            </a:r>
          </a:p>
          <a:p>
            <a:pPr lvl="1"/>
            <a:r>
              <a:rPr lang="en-US" dirty="0"/>
              <a:t>Ends of peptides can be fully tryptic or semi-tryptic</a:t>
            </a:r>
          </a:p>
          <a:p>
            <a:pPr lvl="1"/>
            <a:r>
              <a:rPr lang="en-US" dirty="0"/>
              <a:t>Modifications are subclassed by adduct mass</a:t>
            </a:r>
          </a:p>
          <a:p>
            <a:r>
              <a:rPr lang="en-US" dirty="0"/>
              <a:t>Cutoffs interactively determined from overlaid target and decoy</a:t>
            </a:r>
            <a:br>
              <a:rPr lang="en-US" dirty="0"/>
            </a:br>
            <a:r>
              <a:rPr lang="en-US" dirty="0"/>
              <a:t>score histograms</a:t>
            </a:r>
          </a:p>
        </p:txBody>
      </p:sp>
    </p:spTree>
    <p:extLst>
      <p:ext uri="{BB962C8B-B14F-4D97-AF65-F5344CB8AC3E}">
        <p14:creationId xmlns:p14="http://schemas.microsoft.com/office/powerpoint/2010/main" val="313530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7E4C8-A32A-8943-5225-C03C9C9DD0C2}"/>
              </a:ext>
            </a:extLst>
          </p:cNvPr>
          <p:cNvSpPr>
            <a:spLocks noGrp="1"/>
          </p:cNvSpPr>
          <p:nvPr>
            <p:ph type="title"/>
          </p:nvPr>
        </p:nvSpPr>
        <p:spPr/>
        <p:txBody>
          <a:bodyPr/>
          <a:lstStyle/>
          <a:p>
            <a:r>
              <a:rPr lang="en-US" b="1" dirty="0"/>
              <a:t>Intermediate files are filtered by FDR cutoffs</a:t>
            </a:r>
          </a:p>
        </p:txBody>
      </p:sp>
      <p:sp>
        <p:nvSpPr>
          <p:cNvPr id="3" name="Content Placeholder 2">
            <a:extLst>
              <a:ext uri="{FF2B5EF4-FFF2-40B4-BE49-F238E27FC236}">
                <a16:creationId xmlns:a16="http://schemas.microsoft.com/office/drawing/2014/main" id="{5F61AD99-5C91-310E-CDC1-F20EC466D5BF}"/>
              </a:ext>
            </a:extLst>
          </p:cNvPr>
          <p:cNvSpPr>
            <a:spLocks noGrp="1"/>
          </p:cNvSpPr>
          <p:nvPr>
            <p:ph idx="1"/>
          </p:nvPr>
        </p:nvSpPr>
        <p:spPr/>
        <p:txBody>
          <a:bodyPr/>
          <a:lstStyle/>
          <a:p>
            <a:r>
              <a:rPr lang="en-US" dirty="0"/>
              <a:t>New peak lists (MS2 scans), Comet results, and top-hit summary files are written for scans passing cutoffs</a:t>
            </a:r>
          </a:p>
          <a:p>
            <a:r>
              <a:rPr lang="en-US" dirty="0"/>
              <a:t>Protein inference loads peptides from filtered top-hit summary files</a:t>
            </a:r>
          </a:p>
          <a:p>
            <a:pPr lvl="1"/>
            <a:r>
              <a:rPr lang="en-US" dirty="0"/>
              <a:t>Quantitative information is ignored during protein inference</a:t>
            </a:r>
          </a:p>
          <a:p>
            <a:r>
              <a:rPr lang="en-US" dirty="0"/>
              <a:t>Protein inference uses parsimony principles and the 2-peptide rule</a:t>
            </a:r>
          </a:p>
          <a:p>
            <a:pPr lvl="1"/>
            <a:r>
              <a:rPr lang="en-US" dirty="0"/>
              <a:t>Ad hoc protein ranking functions and protein FDR are not done</a:t>
            </a:r>
          </a:p>
          <a:p>
            <a:r>
              <a:rPr lang="en-US" dirty="0"/>
              <a:t>Extended parsimony logic is used for additional protein grouping</a:t>
            </a:r>
          </a:p>
          <a:p>
            <a:pPr lvl="1"/>
            <a:r>
              <a:rPr lang="en-US" dirty="0"/>
              <a:t>This creates stable results independent of FASTA file peptide redundancy</a:t>
            </a:r>
          </a:p>
          <a:p>
            <a:pPr lvl="1"/>
            <a:r>
              <a:rPr lang="en-US" dirty="0"/>
              <a:t>Maximizes usable quantitative information from experiments</a:t>
            </a:r>
          </a:p>
        </p:txBody>
      </p:sp>
    </p:spTree>
    <p:extLst>
      <p:ext uri="{BB962C8B-B14F-4D97-AF65-F5344CB8AC3E}">
        <p14:creationId xmlns:p14="http://schemas.microsoft.com/office/powerpoint/2010/main" val="4058944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F6463-5C95-27F4-DFEC-2BC2B7846ACB}"/>
              </a:ext>
            </a:extLst>
          </p:cNvPr>
          <p:cNvSpPr>
            <a:spLocks noGrp="1"/>
          </p:cNvSpPr>
          <p:nvPr>
            <p:ph type="title"/>
          </p:nvPr>
        </p:nvSpPr>
        <p:spPr/>
        <p:txBody>
          <a:bodyPr/>
          <a:lstStyle/>
          <a:p>
            <a:pPr algn="ctr"/>
            <a:r>
              <a:rPr lang="en-US" b="1" dirty="0"/>
              <a:t>What peptides are usable for quantification?</a:t>
            </a:r>
          </a:p>
        </p:txBody>
      </p:sp>
      <p:sp>
        <p:nvSpPr>
          <p:cNvPr id="3" name="Content Placeholder 2">
            <a:extLst>
              <a:ext uri="{FF2B5EF4-FFF2-40B4-BE49-F238E27FC236}">
                <a16:creationId xmlns:a16="http://schemas.microsoft.com/office/drawing/2014/main" id="{91AC5856-6F2B-402B-A05E-D116D9E460E4}"/>
              </a:ext>
            </a:extLst>
          </p:cNvPr>
          <p:cNvSpPr>
            <a:spLocks noGrp="1"/>
          </p:cNvSpPr>
          <p:nvPr>
            <p:ph idx="1"/>
          </p:nvPr>
        </p:nvSpPr>
        <p:spPr/>
        <p:txBody>
          <a:bodyPr/>
          <a:lstStyle/>
          <a:p>
            <a:r>
              <a:rPr lang="en-US" dirty="0"/>
              <a:t>Need peptides that have clean information about biologically relevant abundance changes</a:t>
            </a:r>
          </a:p>
          <a:p>
            <a:r>
              <a:rPr lang="en-US" dirty="0"/>
              <a:t>Reporter ion scans must map uniquely to something in some context</a:t>
            </a:r>
          </a:p>
          <a:p>
            <a:r>
              <a:rPr lang="en-US" dirty="0"/>
              <a:t>The “somethings” are either peptides or proteins</a:t>
            </a:r>
          </a:p>
          <a:p>
            <a:r>
              <a:rPr lang="en-US" dirty="0"/>
              <a:t>The “contexts” are the important part:</a:t>
            </a:r>
          </a:p>
          <a:p>
            <a:pPr lvl="1"/>
            <a:r>
              <a:rPr lang="en-US" dirty="0"/>
              <a:t>(less good) The protein sequences in the FASTA file</a:t>
            </a:r>
          </a:p>
          <a:p>
            <a:pPr lvl="1"/>
            <a:r>
              <a:rPr lang="en-US" dirty="0"/>
              <a:t>(better) Protein groups after basic parsimony protein inference</a:t>
            </a:r>
          </a:p>
          <a:p>
            <a:pPr lvl="1"/>
            <a:r>
              <a:rPr lang="en-US" dirty="0"/>
              <a:t>(best) Protein groups after additional protein grouping</a:t>
            </a:r>
          </a:p>
        </p:txBody>
      </p:sp>
    </p:spTree>
    <p:extLst>
      <p:ext uri="{BB962C8B-B14F-4D97-AF65-F5344CB8AC3E}">
        <p14:creationId xmlns:p14="http://schemas.microsoft.com/office/powerpoint/2010/main" val="39729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2D6B1-3D42-40C0-D517-0097D074DB5F}"/>
              </a:ext>
            </a:extLst>
          </p:cNvPr>
          <p:cNvSpPr>
            <a:spLocks noGrp="1"/>
          </p:cNvSpPr>
          <p:nvPr>
            <p:ph type="title"/>
          </p:nvPr>
        </p:nvSpPr>
        <p:spPr>
          <a:xfrm>
            <a:off x="838200" y="365125"/>
            <a:ext cx="10515600" cy="1101927"/>
          </a:xfrm>
        </p:spPr>
        <p:txBody>
          <a:bodyPr/>
          <a:lstStyle/>
          <a:p>
            <a:pPr algn="ctr"/>
            <a:r>
              <a:rPr lang="en-US" b="1" dirty="0"/>
              <a:t>Summing PSM data improves quality</a:t>
            </a:r>
          </a:p>
        </p:txBody>
      </p:sp>
      <p:pic>
        <p:nvPicPr>
          <p:cNvPr id="3" name="Picture 2">
            <a:extLst>
              <a:ext uri="{FF2B5EF4-FFF2-40B4-BE49-F238E27FC236}">
                <a16:creationId xmlns:a16="http://schemas.microsoft.com/office/drawing/2014/main" id="{907896F0-F1CE-DC1C-B681-5F8FF0B7F1F3}"/>
              </a:ext>
            </a:extLst>
          </p:cNvPr>
          <p:cNvPicPr>
            <a:picLocks noChangeAspect="1"/>
          </p:cNvPicPr>
          <p:nvPr/>
        </p:nvPicPr>
        <p:blipFill>
          <a:blip r:embed="rId3"/>
          <a:stretch>
            <a:fillRect/>
          </a:stretch>
        </p:blipFill>
        <p:spPr>
          <a:xfrm>
            <a:off x="406668" y="1657148"/>
            <a:ext cx="3733800" cy="3733800"/>
          </a:xfrm>
          <a:prstGeom prst="rect">
            <a:avLst/>
          </a:prstGeom>
        </p:spPr>
      </p:pic>
      <p:pic>
        <p:nvPicPr>
          <p:cNvPr id="4" name="Picture 3">
            <a:extLst>
              <a:ext uri="{FF2B5EF4-FFF2-40B4-BE49-F238E27FC236}">
                <a16:creationId xmlns:a16="http://schemas.microsoft.com/office/drawing/2014/main" id="{157DB4CA-74F5-96FE-5258-5A088DC5B4DA}"/>
              </a:ext>
            </a:extLst>
          </p:cNvPr>
          <p:cNvPicPr>
            <a:picLocks noChangeAspect="1"/>
          </p:cNvPicPr>
          <p:nvPr/>
        </p:nvPicPr>
        <p:blipFill>
          <a:blip r:embed="rId4"/>
          <a:stretch>
            <a:fillRect/>
          </a:stretch>
        </p:blipFill>
        <p:spPr>
          <a:xfrm>
            <a:off x="4229100" y="1657148"/>
            <a:ext cx="3733800" cy="3733800"/>
          </a:xfrm>
          <a:prstGeom prst="rect">
            <a:avLst/>
          </a:prstGeom>
        </p:spPr>
      </p:pic>
      <p:pic>
        <p:nvPicPr>
          <p:cNvPr id="5" name="Picture 4">
            <a:extLst>
              <a:ext uri="{FF2B5EF4-FFF2-40B4-BE49-F238E27FC236}">
                <a16:creationId xmlns:a16="http://schemas.microsoft.com/office/drawing/2014/main" id="{B5C4F213-E8A1-AF1C-8FA1-1F95CAB51048}"/>
              </a:ext>
            </a:extLst>
          </p:cNvPr>
          <p:cNvPicPr>
            <a:picLocks noChangeAspect="1"/>
          </p:cNvPicPr>
          <p:nvPr/>
        </p:nvPicPr>
        <p:blipFill>
          <a:blip r:embed="rId5"/>
          <a:stretch>
            <a:fillRect/>
          </a:stretch>
        </p:blipFill>
        <p:spPr>
          <a:xfrm>
            <a:off x="8051532" y="1657148"/>
            <a:ext cx="3733800" cy="3733800"/>
          </a:xfrm>
          <a:prstGeom prst="rect">
            <a:avLst/>
          </a:prstGeom>
        </p:spPr>
      </p:pic>
      <p:sp>
        <p:nvSpPr>
          <p:cNvPr id="6" name="TextBox 5">
            <a:extLst>
              <a:ext uri="{FF2B5EF4-FFF2-40B4-BE49-F238E27FC236}">
                <a16:creationId xmlns:a16="http://schemas.microsoft.com/office/drawing/2014/main" id="{1FE68E99-D0CF-EFE0-F1E3-671D797767A2}"/>
              </a:ext>
            </a:extLst>
          </p:cNvPr>
          <p:cNvSpPr txBox="1"/>
          <p:nvPr/>
        </p:nvSpPr>
        <p:spPr>
          <a:xfrm>
            <a:off x="1226205" y="5858217"/>
            <a:ext cx="9739589" cy="400110"/>
          </a:xfrm>
          <a:prstGeom prst="rect">
            <a:avLst/>
          </a:prstGeom>
          <a:noFill/>
        </p:spPr>
        <p:txBody>
          <a:bodyPr wrap="none" rtlCol="0">
            <a:spAutoFit/>
          </a:bodyPr>
          <a:lstStyle/>
          <a:p>
            <a:pPr algn="ctr"/>
            <a:r>
              <a:rPr lang="en-US" sz="2000" dirty="0"/>
              <a:t>Summation is a form of weighted averaging (larger intensities contribute more to the totals)</a:t>
            </a:r>
          </a:p>
        </p:txBody>
      </p:sp>
      <p:sp>
        <p:nvSpPr>
          <p:cNvPr id="7" name="TextBox 6">
            <a:extLst>
              <a:ext uri="{FF2B5EF4-FFF2-40B4-BE49-F238E27FC236}">
                <a16:creationId xmlns:a16="http://schemas.microsoft.com/office/drawing/2014/main" id="{0DF795F3-0FE9-1FC1-9C3D-9514E41D2E2E}"/>
              </a:ext>
            </a:extLst>
          </p:cNvPr>
          <p:cNvSpPr txBox="1"/>
          <p:nvPr/>
        </p:nvSpPr>
        <p:spPr>
          <a:xfrm>
            <a:off x="2301770" y="1467052"/>
            <a:ext cx="1334020" cy="369332"/>
          </a:xfrm>
          <a:prstGeom prst="rect">
            <a:avLst/>
          </a:prstGeom>
          <a:noFill/>
        </p:spPr>
        <p:txBody>
          <a:bodyPr wrap="none" rtlCol="0">
            <a:spAutoFit/>
          </a:bodyPr>
          <a:lstStyle/>
          <a:p>
            <a:r>
              <a:rPr lang="en-US" dirty="0"/>
              <a:t>60000 PSMs</a:t>
            </a:r>
          </a:p>
        </p:txBody>
      </p:sp>
      <p:sp>
        <p:nvSpPr>
          <p:cNvPr id="8" name="TextBox 7">
            <a:extLst>
              <a:ext uri="{FF2B5EF4-FFF2-40B4-BE49-F238E27FC236}">
                <a16:creationId xmlns:a16="http://schemas.microsoft.com/office/drawing/2014/main" id="{C716FFB0-CFF0-E1FD-CB6C-A8474350A76E}"/>
              </a:ext>
            </a:extLst>
          </p:cNvPr>
          <p:cNvSpPr txBox="1"/>
          <p:nvPr/>
        </p:nvSpPr>
        <p:spPr>
          <a:xfrm>
            <a:off x="5819090" y="1467052"/>
            <a:ext cx="1637564" cy="369332"/>
          </a:xfrm>
          <a:prstGeom prst="rect">
            <a:avLst/>
          </a:prstGeom>
          <a:noFill/>
        </p:spPr>
        <p:txBody>
          <a:bodyPr wrap="none" rtlCol="0">
            <a:spAutoFit/>
          </a:bodyPr>
          <a:lstStyle/>
          <a:p>
            <a:r>
              <a:rPr lang="en-US" dirty="0"/>
              <a:t>20000 peptides</a:t>
            </a:r>
          </a:p>
        </p:txBody>
      </p:sp>
      <p:sp>
        <p:nvSpPr>
          <p:cNvPr id="9" name="TextBox 8">
            <a:extLst>
              <a:ext uri="{FF2B5EF4-FFF2-40B4-BE49-F238E27FC236}">
                <a16:creationId xmlns:a16="http://schemas.microsoft.com/office/drawing/2014/main" id="{6130FF82-E680-61B9-B4F9-D7349BC1C7E4}"/>
              </a:ext>
            </a:extLst>
          </p:cNvPr>
          <p:cNvSpPr txBox="1"/>
          <p:nvPr/>
        </p:nvSpPr>
        <p:spPr>
          <a:xfrm>
            <a:off x="9783416" y="1467052"/>
            <a:ext cx="1480085" cy="369332"/>
          </a:xfrm>
          <a:prstGeom prst="rect">
            <a:avLst/>
          </a:prstGeom>
          <a:noFill/>
        </p:spPr>
        <p:txBody>
          <a:bodyPr wrap="none" rtlCol="0">
            <a:spAutoFit/>
          </a:bodyPr>
          <a:lstStyle/>
          <a:p>
            <a:r>
              <a:rPr lang="en-US" dirty="0"/>
              <a:t>2700 proteins</a:t>
            </a:r>
          </a:p>
        </p:txBody>
      </p:sp>
    </p:spTree>
    <p:extLst>
      <p:ext uri="{BB962C8B-B14F-4D97-AF65-F5344CB8AC3E}">
        <p14:creationId xmlns:p14="http://schemas.microsoft.com/office/powerpoint/2010/main" val="1448485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F17B3-87C9-7537-7E94-72DC11EC9AE7}"/>
              </a:ext>
            </a:extLst>
          </p:cNvPr>
          <p:cNvSpPr>
            <a:spLocks noGrp="1"/>
          </p:cNvSpPr>
          <p:nvPr>
            <p:ph type="title"/>
          </p:nvPr>
        </p:nvSpPr>
        <p:spPr/>
        <p:txBody>
          <a:bodyPr/>
          <a:lstStyle/>
          <a:p>
            <a:pPr algn="ctr"/>
            <a:r>
              <a:rPr lang="en-US" b="1" dirty="0"/>
              <a:t>Final reporter ion data is filtered</a:t>
            </a:r>
          </a:p>
        </p:txBody>
      </p:sp>
      <p:sp>
        <p:nvSpPr>
          <p:cNvPr id="3" name="Content Placeholder 2">
            <a:extLst>
              <a:ext uri="{FF2B5EF4-FFF2-40B4-BE49-F238E27FC236}">
                <a16:creationId xmlns:a16="http://schemas.microsoft.com/office/drawing/2014/main" id="{07D7881D-58CA-D273-6294-2A5F962B5066}"/>
              </a:ext>
            </a:extLst>
          </p:cNvPr>
          <p:cNvSpPr>
            <a:spLocks noGrp="1"/>
          </p:cNvSpPr>
          <p:nvPr>
            <p:ph idx="1"/>
          </p:nvPr>
        </p:nvSpPr>
        <p:spPr>
          <a:xfrm>
            <a:off x="838200" y="1612791"/>
            <a:ext cx="10515600" cy="4667250"/>
          </a:xfrm>
        </p:spPr>
        <p:txBody>
          <a:bodyPr>
            <a:normAutofit lnSpcReduction="10000"/>
          </a:bodyPr>
          <a:lstStyle/>
          <a:p>
            <a:r>
              <a:rPr lang="en-US" dirty="0"/>
              <a:t>Reporter ions aggregated only for unique peptides</a:t>
            </a:r>
          </a:p>
          <a:p>
            <a:pPr lvl="1"/>
            <a:r>
              <a:rPr lang="en-US" dirty="0"/>
              <a:t>Based on extended parsimony final grouping</a:t>
            </a:r>
          </a:p>
          <a:p>
            <a:r>
              <a:rPr lang="en-US" dirty="0"/>
              <a:t>A minimum reporter ion intensity test is applied at PSM level</a:t>
            </a:r>
          </a:p>
          <a:p>
            <a:pPr lvl="1"/>
            <a:r>
              <a:rPr lang="en-US" dirty="0"/>
              <a:t>Minimum non-zero peak heights are around 300 for Fusion SPS-MS3 data</a:t>
            </a:r>
          </a:p>
          <a:p>
            <a:pPr lvl="1"/>
            <a:r>
              <a:rPr lang="en-US" dirty="0"/>
              <a:t>Reporter ions must exceed a trimmed average above threshold (usually 500)</a:t>
            </a:r>
          </a:p>
          <a:p>
            <a:pPr lvl="1"/>
            <a:r>
              <a:rPr lang="en-US" dirty="0"/>
              <a:t>Scans failing test have reporter ion peak heights zeroed out</a:t>
            </a:r>
          </a:p>
          <a:p>
            <a:r>
              <a:rPr lang="en-US" dirty="0"/>
              <a:t>Summing scan-level reporter ions into protein totals is typically done</a:t>
            </a:r>
          </a:p>
          <a:p>
            <a:r>
              <a:rPr lang="en-US" dirty="0"/>
              <a:t>Replacement of protein-level zero values (missing data) can be done</a:t>
            </a:r>
          </a:p>
          <a:p>
            <a:pPr lvl="1"/>
            <a:r>
              <a:rPr lang="en-US" dirty="0"/>
              <a:t>Only for proteins with some observed data values</a:t>
            </a:r>
          </a:p>
          <a:p>
            <a:r>
              <a:rPr lang="en-US" dirty="0"/>
              <a:t>Proteins can have all channels being zero</a:t>
            </a:r>
          </a:p>
          <a:p>
            <a:pPr lvl="1"/>
            <a:r>
              <a:rPr lang="en-US" dirty="0"/>
              <a:t>More proteins can be identified than quantified</a:t>
            </a:r>
          </a:p>
          <a:p>
            <a:endParaRPr lang="en-US" dirty="0"/>
          </a:p>
        </p:txBody>
      </p:sp>
    </p:spTree>
    <p:extLst>
      <p:ext uri="{BB962C8B-B14F-4D97-AF65-F5344CB8AC3E}">
        <p14:creationId xmlns:p14="http://schemas.microsoft.com/office/powerpoint/2010/main" val="13763723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89A1C-6003-3D4A-BC5F-7D1AE4DAFD3A}"/>
              </a:ext>
            </a:extLst>
          </p:cNvPr>
          <p:cNvSpPr>
            <a:spLocks noGrp="1"/>
          </p:cNvSpPr>
          <p:nvPr>
            <p:ph type="title"/>
          </p:nvPr>
        </p:nvSpPr>
        <p:spPr>
          <a:xfrm>
            <a:off x="838200" y="365125"/>
            <a:ext cx="10515600" cy="1048896"/>
          </a:xfrm>
        </p:spPr>
        <p:txBody>
          <a:bodyPr>
            <a:normAutofit/>
          </a:bodyPr>
          <a:lstStyle/>
          <a:p>
            <a:pPr algn="ctr"/>
            <a:r>
              <a:rPr lang="en-US" sz="4000" b="1" dirty="0"/>
              <a:t>What does “</a:t>
            </a:r>
            <a:r>
              <a:rPr lang="en-US" sz="4000" b="1" dirty="0" err="1"/>
              <a:t>add_TMT_intensities</a:t>
            </a:r>
            <a:r>
              <a:rPr lang="en-US" sz="4000" b="1" dirty="0"/>
              <a:t>” script do?</a:t>
            </a:r>
          </a:p>
        </p:txBody>
      </p:sp>
      <p:sp>
        <p:nvSpPr>
          <p:cNvPr id="3" name="Content Placeholder 2">
            <a:extLst>
              <a:ext uri="{FF2B5EF4-FFF2-40B4-BE49-F238E27FC236}">
                <a16:creationId xmlns:a16="http://schemas.microsoft.com/office/drawing/2014/main" id="{8E8E73F3-9410-838F-96BE-18BF75B07D42}"/>
              </a:ext>
            </a:extLst>
          </p:cNvPr>
          <p:cNvSpPr>
            <a:spLocks noGrp="1"/>
          </p:cNvSpPr>
          <p:nvPr>
            <p:ph idx="1"/>
          </p:nvPr>
        </p:nvSpPr>
        <p:spPr>
          <a:xfrm>
            <a:off x="838200" y="1687398"/>
            <a:ext cx="10515600" cy="4805477"/>
          </a:xfrm>
        </p:spPr>
        <p:txBody>
          <a:bodyPr>
            <a:normAutofit/>
          </a:bodyPr>
          <a:lstStyle/>
          <a:p>
            <a:r>
              <a:rPr lang="en-US" sz="1800" dirty="0">
                <a:latin typeface="Courier" pitchFamily="2" charset="0"/>
              </a:rPr>
              <a:t>Load protein and peptide summary tables</a:t>
            </a:r>
          </a:p>
          <a:p>
            <a:endParaRPr lang="en-US" sz="1800" dirty="0">
              <a:latin typeface="Courier" pitchFamily="2" charset="0"/>
            </a:endParaRPr>
          </a:p>
          <a:p>
            <a:r>
              <a:rPr lang="en-US" sz="1800" dirty="0">
                <a:latin typeface="Courier" pitchFamily="2" charset="0"/>
              </a:rPr>
              <a:t>Make “LC name + scan” (key), TMT intensities (values) dictionary</a:t>
            </a:r>
          </a:p>
          <a:p>
            <a:pPr lvl="1"/>
            <a:r>
              <a:rPr lang="en-US" sz="1400" dirty="0">
                <a:latin typeface="Courier" pitchFamily="2" charset="0"/>
              </a:rPr>
              <a:t>Loads data from filtered TXT (top-hit summary) files</a:t>
            </a:r>
          </a:p>
          <a:p>
            <a:r>
              <a:rPr lang="en-US" sz="1800" dirty="0">
                <a:latin typeface="Courier" pitchFamily="2" charset="0"/>
              </a:rPr>
              <a:t>Make peptide sequence to “LC name + scan” dictionaries each each plex</a:t>
            </a:r>
          </a:p>
          <a:p>
            <a:pPr lvl="1"/>
            <a:r>
              <a:rPr lang="en-US" sz="1400" dirty="0">
                <a:latin typeface="Courier" pitchFamily="2" charset="0"/>
              </a:rPr>
              <a:t>Scan numbers (PSMs) for each peptide sequence from detailed peptide results files</a:t>
            </a:r>
          </a:p>
          <a:p>
            <a:endParaRPr lang="en-US" sz="1800" dirty="0">
              <a:latin typeface="Courier" pitchFamily="2" charset="0"/>
            </a:endParaRPr>
          </a:p>
          <a:p>
            <a:r>
              <a:rPr lang="en-US" sz="1800" dirty="0">
                <a:latin typeface="Courier" pitchFamily="2" charset="0"/>
              </a:rPr>
              <a:t>For each protein:</a:t>
            </a:r>
          </a:p>
          <a:p>
            <a:pPr lvl="1"/>
            <a:r>
              <a:rPr lang="en-US" sz="1800" dirty="0">
                <a:latin typeface="Courier" pitchFamily="2" charset="0"/>
              </a:rPr>
              <a:t>For each unique peptide:</a:t>
            </a:r>
          </a:p>
          <a:p>
            <a:pPr lvl="2"/>
            <a:r>
              <a:rPr lang="en-US" sz="1800" dirty="0">
                <a:latin typeface="Courier" pitchFamily="2" charset="0"/>
              </a:rPr>
              <a:t>For each plex:</a:t>
            </a:r>
          </a:p>
          <a:p>
            <a:pPr lvl="3"/>
            <a:r>
              <a:rPr lang="en-US" dirty="0">
                <a:latin typeface="Courier" pitchFamily="2" charset="0"/>
              </a:rPr>
              <a:t>For each scan</a:t>
            </a:r>
          </a:p>
          <a:p>
            <a:pPr lvl="4"/>
            <a:r>
              <a:rPr lang="en-US" dirty="0">
                <a:latin typeface="Courier" pitchFamily="2" charset="0"/>
              </a:rPr>
              <a:t>Sum the reporter ion peak heights</a:t>
            </a:r>
          </a:p>
          <a:p>
            <a:endParaRPr lang="en-US" sz="1800" dirty="0">
              <a:latin typeface="Courier" pitchFamily="2" charset="0"/>
            </a:endParaRPr>
          </a:p>
          <a:p>
            <a:r>
              <a:rPr lang="en-US" sz="1800" dirty="0">
                <a:latin typeface="Courier" pitchFamily="2" charset="0"/>
              </a:rPr>
              <a:t>Write new protein and peptide summary files with intensities</a:t>
            </a:r>
          </a:p>
          <a:p>
            <a:pPr lvl="1"/>
            <a:endParaRPr lang="en-US" sz="1400" dirty="0">
              <a:latin typeface="Courier" pitchFamily="2" charset="0"/>
            </a:endParaRPr>
          </a:p>
        </p:txBody>
      </p:sp>
    </p:spTree>
    <p:extLst>
      <p:ext uri="{BB962C8B-B14F-4D97-AF65-F5344CB8AC3E}">
        <p14:creationId xmlns:p14="http://schemas.microsoft.com/office/powerpoint/2010/main" val="455231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C99D4-FC8B-BD0B-4FA4-3C01C1AD3C95}"/>
              </a:ext>
            </a:extLst>
          </p:cNvPr>
          <p:cNvSpPr>
            <a:spLocks noGrp="1"/>
          </p:cNvSpPr>
          <p:nvPr>
            <p:ph type="ctrTitle"/>
          </p:nvPr>
        </p:nvSpPr>
        <p:spPr/>
        <p:txBody>
          <a:bodyPr/>
          <a:lstStyle/>
          <a:p>
            <a:r>
              <a:rPr lang="en-US" b="1" dirty="0"/>
              <a:t>Part 2: IRS experiments</a:t>
            </a:r>
          </a:p>
        </p:txBody>
      </p:sp>
    </p:spTree>
    <p:extLst>
      <p:ext uri="{BB962C8B-B14F-4D97-AF65-F5344CB8AC3E}">
        <p14:creationId xmlns:p14="http://schemas.microsoft.com/office/powerpoint/2010/main" val="9898395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D7BEC-D8C5-8B6F-3EB9-FB7014AEB298}"/>
              </a:ext>
            </a:extLst>
          </p:cNvPr>
          <p:cNvSpPr>
            <a:spLocks noGrp="1"/>
          </p:cNvSpPr>
          <p:nvPr>
            <p:ph type="title"/>
          </p:nvPr>
        </p:nvSpPr>
        <p:spPr/>
        <p:txBody>
          <a:bodyPr/>
          <a:lstStyle/>
          <a:p>
            <a:pPr algn="ctr"/>
            <a:r>
              <a:rPr lang="en-US" b="1" dirty="0"/>
              <a:t>How are multiple-plex experiments handled?</a:t>
            </a:r>
          </a:p>
        </p:txBody>
      </p:sp>
      <p:sp>
        <p:nvSpPr>
          <p:cNvPr id="3" name="Content Placeholder 2">
            <a:extLst>
              <a:ext uri="{FF2B5EF4-FFF2-40B4-BE49-F238E27FC236}">
                <a16:creationId xmlns:a16="http://schemas.microsoft.com/office/drawing/2014/main" id="{E6EC3C6D-56C9-5C69-B79C-922BE698C639}"/>
              </a:ext>
            </a:extLst>
          </p:cNvPr>
          <p:cNvSpPr>
            <a:spLocks noGrp="1"/>
          </p:cNvSpPr>
          <p:nvPr>
            <p:ph idx="1"/>
          </p:nvPr>
        </p:nvSpPr>
        <p:spPr>
          <a:xfrm>
            <a:off x="838200" y="1825625"/>
            <a:ext cx="10515600" cy="4583058"/>
          </a:xfrm>
        </p:spPr>
        <p:txBody>
          <a:bodyPr>
            <a:normAutofit/>
          </a:bodyPr>
          <a:lstStyle/>
          <a:p>
            <a:r>
              <a:rPr lang="en-US" dirty="0"/>
              <a:t>Complicated experiments have analysis choices and different choices will change results (slightly)</a:t>
            </a:r>
          </a:p>
          <a:p>
            <a:r>
              <a:rPr lang="en-US" dirty="0"/>
              <a:t>PSM FDR analysis can be done independently per plex</a:t>
            </a:r>
          </a:p>
          <a:p>
            <a:pPr lvl="1"/>
            <a:r>
              <a:rPr lang="en-US" dirty="0"/>
              <a:t>Single plexes are typically fractionated and have several 100K scans</a:t>
            </a:r>
          </a:p>
          <a:p>
            <a:r>
              <a:rPr lang="en-US" dirty="0"/>
              <a:t>PSM FDR can also be done on all data together</a:t>
            </a:r>
          </a:p>
          <a:p>
            <a:pPr lvl="1"/>
            <a:r>
              <a:rPr lang="en-US" dirty="0"/>
              <a:t>PAW pipeline can tolerate instrument mass calibration drifts</a:t>
            </a:r>
          </a:p>
          <a:p>
            <a:r>
              <a:rPr lang="en-US" dirty="0"/>
              <a:t>Either way, filtered top hits are all used for unified protein inference</a:t>
            </a:r>
          </a:p>
          <a:p>
            <a:pPr lvl="1"/>
            <a:r>
              <a:rPr lang="en-US" dirty="0"/>
              <a:t>This eliminates matching protein IDs between plexes</a:t>
            </a:r>
          </a:p>
          <a:p>
            <a:pPr lvl="1"/>
            <a:r>
              <a:rPr lang="en-US" dirty="0"/>
              <a:t>This increases the information available for inferring proteins</a:t>
            </a:r>
          </a:p>
          <a:p>
            <a:r>
              <a:rPr lang="en-US" dirty="0"/>
              <a:t>Protein summary file will have reporter ion data for all plexes</a:t>
            </a:r>
          </a:p>
        </p:txBody>
      </p:sp>
    </p:spTree>
    <p:extLst>
      <p:ext uri="{BB962C8B-B14F-4D97-AF65-F5344CB8AC3E}">
        <p14:creationId xmlns:p14="http://schemas.microsoft.com/office/powerpoint/2010/main" val="14138343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3BDBB-B8EF-41EB-F077-A10751D9A566}"/>
              </a:ext>
            </a:extLst>
          </p:cNvPr>
          <p:cNvSpPr>
            <a:spLocks noGrp="1"/>
          </p:cNvSpPr>
          <p:nvPr>
            <p:ph type="title"/>
          </p:nvPr>
        </p:nvSpPr>
        <p:spPr>
          <a:xfrm>
            <a:off x="838200" y="365126"/>
            <a:ext cx="10515600" cy="916920"/>
          </a:xfrm>
        </p:spPr>
        <p:txBody>
          <a:bodyPr/>
          <a:lstStyle/>
          <a:p>
            <a:pPr algn="ctr"/>
            <a:r>
              <a:rPr lang="en-US" b="1" dirty="0"/>
              <a:t>Grouped Protein Summaries with TMT data</a:t>
            </a:r>
          </a:p>
        </p:txBody>
      </p:sp>
      <p:pic>
        <p:nvPicPr>
          <p:cNvPr id="4" name="Picture 3" descr="A computer screen capture&#10;&#10;Description automatically generated with low confidence">
            <a:extLst>
              <a:ext uri="{FF2B5EF4-FFF2-40B4-BE49-F238E27FC236}">
                <a16:creationId xmlns:a16="http://schemas.microsoft.com/office/drawing/2014/main" id="{7383E5A5-2C73-1EB7-8883-4F4170B68990}"/>
              </a:ext>
            </a:extLst>
          </p:cNvPr>
          <p:cNvPicPr>
            <a:picLocks noChangeAspect="1"/>
          </p:cNvPicPr>
          <p:nvPr/>
        </p:nvPicPr>
        <p:blipFill>
          <a:blip r:embed="rId3"/>
          <a:stretch>
            <a:fillRect/>
          </a:stretch>
        </p:blipFill>
        <p:spPr>
          <a:xfrm>
            <a:off x="1234911" y="1524000"/>
            <a:ext cx="9874250" cy="5334000"/>
          </a:xfrm>
          <a:prstGeom prst="rect">
            <a:avLst/>
          </a:prstGeom>
        </p:spPr>
      </p:pic>
      <p:sp>
        <p:nvSpPr>
          <p:cNvPr id="5" name="TextBox 4">
            <a:extLst>
              <a:ext uri="{FF2B5EF4-FFF2-40B4-BE49-F238E27FC236}">
                <a16:creationId xmlns:a16="http://schemas.microsoft.com/office/drawing/2014/main" id="{83E6E3D9-DB59-94E7-DB53-03165AAE0337}"/>
              </a:ext>
            </a:extLst>
          </p:cNvPr>
          <p:cNvSpPr txBox="1"/>
          <p:nvPr/>
        </p:nvSpPr>
        <p:spPr>
          <a:xfrm>
            <a:off x="2300141" y="3601230"/>
            <a:ext cx="1588640" cy="830997"/>
          </a:xfrm>
          <a:prstGeom prst="rect">
            <a:avLst/>
          </a:prstGeom>
          <a:solidFill>
            <a:schemeClr val="bg1"/>
          </a:solidFill>
        </p:spPr>
        <p:txBody>
          <a:bodyPr wrap="none" rtlCol="0">
            <a:spAutoFit/>
          </a:bodyPr>
          <a:lstStyle/>
          <a:p>
            <a:pPr algn="ctr"/>
            <a:r>
              <a:rPr lang="en-US" sz="2400" dirty="0"/>
              <a:t>Proteomics</a:t>
            </a:r>
            <a:br>
              <a:rPr lang="en-US" sz="2400" dirty="0"/>
            </a:br>
            <a:r>
              <a:rPr lang="en-US" sz="2400" dirty="0"/>
              <a:t>Columns</a:t>
            </a:r>
          </a:p>
        </p:txBody>
      </p:sp>
      <p:sp>
        <p:nvSpPr>
          <p:cNvPr id="6" name="TextBox 5">
            <a:extLst>
              <a:ext uri="{FF2B5EF4-FFF2-40B4-BE49-F238E27FC236}">
                <a16:creationId xmlns:a16="http://schemas.microsoft.com/office/drawing/2014/main" id="{CBD022B0-593A-D55E-29FF-CBB318DF9A6B}"/>
              </a:ext>
            </a:extLst>
          </p:cNvPr>
          <p:cNvSpPr txBox="1"/>
          <p:nvPr/>
        </p:nvSpPr>
        <p:spPr>
          <a:xfrm>
            <a:off x="4800739" y="3601229"/>
            <a:ext cx="1473673" cy="830997"/>
          </a:xfrm>
          <a:prstGeom prst="rect">
            <a:avLst/>
          </a:prstGeom>
          <a:solidFill>
            <a:schemeClr val="bg1"/>
          </a:solidFill>
        </p:spPr>
        <p:txBody>
          <a:bodyPr wrap="none" rtlCol="0">
            <a:spAutoFit/>
          </a:bodyPr>
          <a:lstStyle/>
          <a:p>
            <a:pPr algn="ctr"/>
            <a:r>
              <a:rPr lang="en-US" sz="2400" dirty="0"/>
              <a:t>Plex 1</a:t>
            </a:r>
            <a:br>
              <a:rPr lang="en-US" sz="2400" dirty="0"/>
            </a:br>
            <a:r>
              <a:rPr lang="en-US" sz="2400" dirty="0"/>
              <a:t>Intensities</a:t>
            </a:r>
          </a:p>
        </p:txBody>
      </p:sp>
      <p:sp>
        <p:nvSpPr>
          <p:cNvPr id="7" name="TextBox 6">
            <a:extLst>
              <a:ext uri="{FF2B5EF4-FFF2-40B4-BE49-F238E27FC236}">
                <a16:creationId xmlns:a16="http://schemas.microsoft.com/office/drawing/2014/main" id="{F5C4CD2F-B39D-D1B4-1949-5B69DB91A283}"/>
              </a:ext>
            </a:extLst>
          </p:cNvPr>
          <p:cNvSpPr txBox="1"/>
          <p:nvPr/>
        </p:nvSpPr>
        <p:spPr>
          <a:xfrm>
            <a:off x="6866780" y="3601228"/>
            <a:ext cx="1473673" cy="830997"/>
          </a:xfrm>
          <a:prstGeom prst="rect">
            <a:avLst/>
          </a:prstGeom>
          <a:solidFill>
            <a:schemeClr val="bg1"/>
          </a:solidFill>
        </p:spPr>
        <p:txBody>
          <a:bodyPr wrap="none" rtlCol="0">
            <a:spAutoFit/>
          </a:bodyPr>
          <a:lstStyle/>
          <a:p>
            <a:pPr algn="ctr"/>
            <a:r>
              <a:rPr lang="en-US" sz="2400" dirty="0"/>
              <a:t>Plex 2</a:t>
            </a:r>
            <a:br>
              <a:rPr lang="en-US" sz="2400" dirty="0"/>
            </a:br>
            <a:r>
              <a:rPr lang="en-US" sz="2400" dirty="0"/>
              <a:t>Intensities</a:t>
            </a:r>
          </a:p>
        </p:txBody>
      </p:sp>
      <p:sp>
        <p:nvSpPr>
          <p:cNvPr id="8" name="TextBox 7">
            <a:extLst>
              <a:ext uri="{FF2B5EF4-FFF2-40B4-BE49-F238E27FC236}">
                <a16:creationId xmlns:a16="http://schemas.microsoft.com/office/drawing/2014/main" id="{11803C12-1F00-0A2D-59BC-81BCB73A87CA}"/>
              </a:ext>
            </a:extLst>
          </p:cNvPr>
          <p:cNvSpPr txBox="1"/>
          <p:nvPr/>
        </p:nvSpPr>
        <p:spPr>
          <a:xfrm>
            <a:off x="8902806" y="3601227"/>
            <a:ext cx="1473673" cy="830997"/>
          </a:xfrm>
          <a:prstGeom prst="rect">
            <a:avLst/>
          </a:prstGeom>
          <a:solidFill>
            <a:schemeClr val="bg1"/>
          </a:solidFill>
        </p:spPr>
        <p:txBody>
          <a:bodyPr wrap="none" rtlCol="0">
            <a:spAutoFit/>
          </a:bodyPr>
          <a:lstStyle/>
          <a:p>
            <a:pPr algn="ctr"/>
            <a:r>
              <a:rPr lang="en-US" sz="2400" dirty="0"/>
              <a:t>Plex 3</a:t>
            </a:r>
            <a:br>
              <a:rPr lang="en-US" sz="2400" dirty="0"/>
            </a:br>
            <a:r>
              <a:rPr lang="en-US" sz="2400" dirty="0"/>
              <a:t>Intensities</a:t>
            </a:r>
          </a:p>
        </p:txBody>
      </p:sp>
    </p:spTree>
    <p:extLst>
      <p:ext uri="{BB962C8B-B14F-4D97-AF65-F5344CB8AC3E}">
        <p14:creationId xmlns:p14="http://schemas.microsoft.com/office/powerpoint/2010/main" val="30119356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1D2C8-DDF8-69E7-DF66-68DC3B2C41ED}"/>
              </a:ext>
            </a:extLst>
          </p:cNvPr>
          <p:cNvSpPr>
            <a:spLocks noGrp="1"/>
          </p:cNvSpPr>
          <p:nvPr>
            <p:ph type="title"/>
          </p:nvPr>
        </p:nvSpPr>
        <p:spPr/>
        <p:txBody>
          <a:bodyPr/>
          <a:lstStyle/>
          <a:p>
            <a:pPr algn="ctr"/>
            <a:r>
              <a:rPr lang="en-US" b="1" dirty="0"/>
              <a:t>What normalization methods work for </a:t>
            </a:r>
            <a:br>
              <a:rPr lang="en-US" b="1" dirty="0"/>
            </a:br>
            <a:r>
              <a:rPr lang="en-US" b="1" dirty="0"/>
              <a:t>multi-plex TMT data?</a:t>
            </a:r>
          </a:p>
        </p:txBody>
      </p:sp>
      <p:sp>
        <p:nvSpPr>
          <p:cNvPr id="3" name="Content Placeholder 2">
            <a:extLst>
              <a:ext uri="{FF2B5EF4-FFF2-40B4-BE49-F238E27FC236}">
                <a16:creationId xmlns:a16="http://schemas.microsoft.com/office/drawing/2014/main" id="{1287F1AE-7B7D-468E-6913-73C74D341D63}"/>
              </a:ext>
            </a:extLst>
          </p:cNvPr>
          <p:cNvSpPr>
            <a:spLocks noGrp="1"/>
          </p:cNvSpPr>
          <p:nvPr>
            <p:ph idx="1"/>
          </p:nvPr>
        </p:nvSpPr>
        <p:spPr/>
        <p:txBody>
          <a:bodyPr/>
          <a:lstStyle/>
          <a:p>
            <a:r>
              <a:rPr lang="en-US" dirty="0"/>
              <a:t>Conventional normalization algorithms do not work</a:t>
            </a:r>
          </a:p>
          <a:p>
            <a:pPr lvl="1"/>
            <a:r>
              <a:rPr lang="en-US" dirty="0"/>
              <a:t>There is no way to get reporter ion peak heights from different plexes on a common measurement scale with any conventional normalization method</a:t>
            </a:r>
          </a:p>
          <a:p>
            <a:pPr lvl="1"/>
            <a:r>
              <a:rPr lang="en-US" dirty="0"/>
              <a:t>TMT plexes resemble batch effects and some batch correction methods can (sort of) work</a:t>
            </a:r>
          </a:p>
          <a:p>
            <a:r>
              <a:rPr lang="en-US" dirty="0"/>
              <a:t>Internal reference scaling was developed for this problem</a:t>
            </a:r>
          </a:p>
          <a:p>
            <a:pPr lvl="1"/>
            <a:r>
              <a:rPr lang="en-US" dirty="0"/>
              <a:t>A more elegant way to use bridge channels than taking ratios</a:t>
            </a:r>
          </a:p>
          <a:p>
            <a:pPr lvl="1"/>
            <a:r>
              <a:rPr lang="en-US" dirty="0"/>
              <a:t>The pseudo random sampling of ions for MS2 analysis is unique to TMT data</a:t>
            </a:r>
          </a:p>
          <a:p>
            <a:pPr lvl="1"/>
            <a:r>
              <a:rPr lang="en-US" dirty="0"/>
              <a:t>IRS makes sure you get the same measurement of the same thing if you measure it more than once in different plexes </a:t>
            </a:r>
          </a:p>
        </p:txBody>
      </p:sp>
    </p:spTree>
    <p:extLst>
      <p:ext uri="{BB962C8B-B14F-4D97-AF65-F5344CB8AC3E}">
        <p14:creationId xmlns:p14="http://schemas.microsoft.com/office/powerpoint/2010/main" val="1954749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6F914-417F-DFFF-23DB-38BD7E98C34D}"/>
              </a:ext>
            </a:extLst>
          </p:cNvPr>
          <p:cNvSpPr>
            <a:spLocks noGrp="1"/>
          </p:cNvSpPr>
          <p:nvPr>
            <p:ph type="ctrTitle"/>
          </p:nvPr>
        </p:nvSpPr>
        <p:spPr/>
        <p:txBody>
          <a:bodyPr/>
          <a:lstStyle/>
          <a:p>
            <a:r>
              <a:rPr lang="en-US" b="1" dirty="0"/>
              <a:t>Part 1: steps for single or multiple plex experiments</a:t>
            </a:r>
          </a:p>
        </p:txBody>
      </p:sp>
    </p:spTree>
    <p:extLst>
      <p:ext uri="{BB962C8B-B14F-4D97-AF65-F5344CB8AC3E}">
        <p14:creationId xmlns:p14="http://schemas.microsoft.com/office/powerpoint/2010/main" val="2955487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DD8B1-859C-A5FA-B432-C92CE9AAEFD2}"/>
              </a:ext>
            </a:extLst>
          </p:cNvPr>
          <p:cNvSpPr>
            <a:spLocks noGrp="1"/>
          </p:cNvSpPr>
          <p:nvPr>
            <p:ph type="title"/>
          </p:nvPr>
        </p:nvSpPr>
        <p:spPr>
          <a:xfrm>
            <a:off x="838200" y="384928"/>
            <a:ext cx="10515600" cy="1123832"/>
          </a:xfrm>
        </p:spPr>
        <p:txBody>
          <a:bodyPr/>
          <a:lstStyle/>
          <a:p>
            <a:pPr algn="ctr"/>
            <a:r>
              <a:rPr lang="en-US" b="1" dirty="0"/>
              <a:t>Reporter ion intensity depends on instrument</a:t>
            </a:r>
          </a:p>
        </p:txBody>
      </p:sp>
      <p:pic>
        <p:nvPicPr>
          <p:cNvPr id="4" name="Picture 3">
            <a:extLst>
              <a:ext uri="{FF2B5EF4-FFF2-40B4-BE49-F238E27FC236}">
                <a16:creationId xmlns:a16="http://schemas.microsoft.com/office/drawing/2014/main" id="{0DF6F348-6B69-2494-B4DF-7366DC287BCD}"/>
              </a:ext>
            </a:extLst>
          </p:cNvPr>
          <p:cNvPicPr>
            <a:picLocks noChangeAspect="1"/>
          </p:cNvPicPr>
          <p:nvPr/>
        </p:nvPicPr>
        <p:blipFill>
          <a:blip r:embed="rId3"/>
          <a:stretch>
            <a:fillRect/>
          </a:stretch>
        </p:blipFill>
        <p:spPr>
          <a:xfrm>
            <a:off x="0" y="2398650"/>
            <a:ext cx="4439920" cy="3291840"/>
          </a:xfrm>
          <a:prstGeom prst="rect">
            <a:avLst/>
          </a:prstGeom>
        </p:spPr>
      </p:pic>
      <p:pic>
        <p:nvPicPr>
          <p:cNvPr id="5" name="Picture 4">
            <a:extLst>
              <a:ext uri="{FF2B5EF4-FFF2-40B4-BE49-F238E27FC236}">
                <a16:creationId xmlns:a16="http://schemas.microsoft.com/office/drawing/2014/main" id="{93869A5B-8995-0B93-47FF-7453C408FF98}"/>
              </a:ext>
            </a:extLst>
          </p:cNvPr>
          <p:cNvPicPr>
            <a:picLocks noChangeAspect="1"/>
          </p:cNvPicPr>
          <p:nvPr/>
        </p:nvPicPr>
        <p:blipFill>
          <a:blip r:embed="rId3"/>
          <a:stretch>
            <a:fillRect/>
          </a:stretch>
        </p:blipFill>
        <p:spPr>
          <a:xfrm>
            <a:off x="4224020" y="1677971"/>
            <a:ext cx="3884930" cy="2489148"/>
          </a:xfrm>
          <a:prstGeom prst="rect">
            <a:avLst/>
          </a:prstGeom>
        </p:spPr>
      </p:pic>
      <p:pic>
        <p:nvPicPr>
          <p:cNvPr id="6" name="Picture 5">
            <a:extLst>
              <a:ext uri="{FF2B5EF4-FFF2-40B4-BE49-F238E27FC236}">
                <a16:creationId xmlns:a16="http://schemas.microsoft.com/office/drawing/2014/main" id="{A053A870-4E38-F31C-F2F2-713050184D68}"/>
              </a:ext>
            </a:extLst>
          </p:cNvPr>
          <p:cNvPicPr>
            <a:picLocks noChangeAspect="1"/>
          </p:cNvPicPr>
          <p:nvPr/>
        </p:nvPicPr>
        <p:blipFill>
          <a:blip r:embed="rId3"/>
          <a:stretch>
            <a:fillRect/>
          </a:stretch>
        </p:blipFill>
        <p:spPr>
          <a:xfrm>
            <a:off x="7752080" y="1898085"/>
            <a:ext cx="4439920" cy="4086520"/>
          </a:xfrm>
          <a:prstGeom prst="rect">
            <a:avLst/>
          </a:prstGeom>
        </p:spPr>
      </p:pic>
      <p:sp>
        <p:nvSpPr>
          <p:cNvPr id="7" name="Oval 6">
            <a:extLst>
              <a:ext uri="{FF2B5EF4-FFF2-40B4-BE49-F238E27FC236}">
                <a16:creationId xmlns:a16="http://schemas.microsoft.com/office/drawing/2014/main" id="{A3BBE757-61DE-5371-5D86-8FC22F3E720D}"/>
              </a:ext>
            </a:extLst>
          </p:cNvPr>
          <p:cNvSpPr/>
          <p:nvPr/>
        </p:nvSpPr>
        <p:spPr>
          <a:xfrm>
            <a:off x="838200" y="2721989"/>
            <a:ext cx="1226270" cy="70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D3649AF9-CD70-2F55-2D5A-B17C702A3D68}"/>
              </a:ext>
            </a:extLst>
          </p:cNvPr>
          <p:cNvSpPr/>
          <p:nvPr/>
        </p:nvSpPr>
        <p:spPr>
          <a:xfrm>
            <a:off x="6122808" y="2567861"/>
            <a:ext cx="1226270" cy="709367"/>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F92B53A-309C-9E8A-E7E8-40CE89CD159E}"/>
              </a:ext>
            </a:extLst>
          </p:cNvPr>
          <p:cNvSpPr/>
          <p:nvPr/>
        </p:nvSpPr>
        <p:spPr>
          <a:xfrm>
            <a:off x="8377386" y="4596197"/>
            <a:ext cx="1226270" cy="72994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E67A120-B362-0634-8BFD-67766C6B5708}"/>
              </a:ext>
            </a:extLst>
          </p:cNvPr>
          <p:cNvSpPr txBox="1"/>
          <p:nvPr/>
        </p:nvSpPr>
        <p:spPr>
          <a:xfrm>
            <a:off x="983948" y="6006063"/>
            <a:ext cx="2475999" cy="461665"/>
          </a:xfrm>
          <a:prstGeom prst="rect">
            <a:avLst/>
          </a:prstGeom>
          <a:noFill/>
        </p:spPr>
        <p:txBody>
          <a:bodyPr wrap="none" rtlCol="0">
            <a:spAutoFit/>
          </a:bodyPr>
          <a:lstStyle/>
          <a:p>
            <a:r>
              <a:rPr lang="en-US" sz="2400" dirty="0"/>
              <a:t>Peptide X in Plex 1</a:t>
            </a:r>
          </a:p>
        </p:txBody>
      </p:sp>
      <p:sp>
        <p:nvSpPr>
          <p:cNvPr id="11" name="TextBox 10">
            <a:extLst>
              <a:ext uri="{FF2B5EF4-FFF2-40B4-BE49-F238E27FC236}">
                <a16:creationId xmlns:a16="http://schemas.microsoft.com/office/drawing/2014/main" id="{A48798E6-4446-9B26-7E42-451363A5FD30}"/>
              </a:ext>
            </a:extLst>
          </p:cNvPr>
          <p:cNvSpPr txBox="1"/>
          <p:nvPr/>
        </p:nvSpPr>
        <p:spPr>
          <a:xfrm>
            <a:off x="4930473" y="6006065"/>
            <a:ext cx="2475999" cy="461665"/>
          </a:xfrm>
          <a:prstGeom prst="rect">
            <a:avLst/>
          </a:prstGeom>
          <a:noFill/>
        </p:spPr>
        <p:txBody>
          <a:bodyPr wrap="none" rtlCol="0">
            <a:spAutoFit/>
          </a:bodyPr>
          <a:lstStyle/>
          <a:p>
            <a:r>
              <a:rPr lang="en-US" sz="2400" dirty="0"/>
              <a:t>Peptide X in Plex 2</a:t>
            </a:r>
          </a:p>
        </p:txBody>
      </p:sp>
      <p:sp>
        <p:nvSpPr>
          <p:cNvPr id="12" name="TextBox 11">
            <a:extLst>
              <a:ext uri="{FF2B5EF4-FFF2-40B4-BE49-F238E27FC236}">
                <a16:creationId xmlns:a16="http://schemas.microsoft.com/office/drawing/2014/main" id="{4204836D-911C-A11B-34BA-EBBBD401D550}"/>
              </a:ext>
            </a:extLst>
          </p:cNvPr>
          <p:cNvSpPr txBox="1"/>
          <p:nvPr/>
        </p:nvSpPr>
        <p:spPr>
          <a:xfrm>
            <a:off x="8736031" y="6006064"/>
            <a:ext cx="2475999" cy="461665"/>
          </a:xfrm>
          <a:prstGeom prst="rect">
            <a:avLst/>
          </a:prstGeom>
          <a:noFill/>
        </p:spPr>
        <p:txBody>
          <a:bodyPr wrap="none" rtlCol="0">
            <a:spAutoFit/>
          </a:bodyPr>
          <a:lstStyle/>
          <a:p>
            <a:r>
              <a:rPr lang="en-US" sz="2400" dirty="0"/>
              <a:t>Peptide X in Plex 3</a:t>
            </a:r>
          </a:p>
        </p:txBody>
      </p:sp>
      <p:cxnSp>
        <p:nvCxnSpPr>
          <p:cNvPr id="14" name="Straight Connector 13">
            <a:extLst>
              <a:ext uri="{FF2B5EF4-FFF2-40B4-BE49-F238E27FC236}">
                <a16:creationId xmlns:a16="http://schemas.microsoft.com/office/drawing/2014/main" id="{B8FD9379-BCAB-15D2-1B42-F7E93A544B36}"/>
              </a:ext>
            </a:extLst>
          </p:cNvPr>
          <p:cNvCxnSpPr/>
          <p:nvPr/>
        </p:nvCxnSpPr>
        <p:spPr>
          <a:xfrm>
            <a:off x="763571" y="5118756"/>
            <a:ext cx="2554664" cy="0"/>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A308F26-C05C-9C73-4FBE-55DD8267DB93}"/>
              </a:ext>
            </a:extLst>
          </p:cNvPr>
          <p:cNvCxnSpPr>
            <a:cxnSpLocks/>
          </p:cNvCxnSpPr>
          <p:nvPr/>
        </p:nvCxnSpPr>
        <p:spPr>
          <a:xfrm>
            <a:off x="8531310" y="5318291"/>
            <a:ext cx="2498051" cy="0"/>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705C401-AE81-4AD2-1272-D4295068A4CC}"/>
              </a:ext>
            </a:extLst>
          </p:cNvPr>
          <p:cNvCxnSpPr>
            <a:cxnSpLocks/>
          </p:cNvCxnSpPr>
          <p:nvPr/>
        </p:nvCxnSpPr>
        <p:spPr>
          <a:xfrm>
            <a:off x="4930473" y="3687453"/>
            <a:ext cx="2186764" cy="0"/>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94A7018E-5C7F-743E-FEC6-89C956EA7EFF}"/>
              </a:ext>
            </a:extLst>
          </p:cNvPr>
          <p:cNvSpPr/>
          <p:nvPr/>
        </p:nvSpPr>
        <p:spPr>
          <a:xfrm>
            <a:off x="9972040" y="3576371"/>
            <a:ext cx="1381760" cy="72994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57171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07BB48D-1E79-6B0A-C333-D6D7E1527BFB}"/>
              </a:ext>
            </a:extLst>
          </p:cNvPr>
          <p:cNvPicPr>
            <a:picLocks noChangeAspect="1"/>
          </p:cNvPicPr>
          <p:nvPr/>
        </p:nvPicPr>
        <p:blipFill>
          <a:blip r:embed="rId3"/>
          <a:stretch>
            <a:fillRect/>
          </a:stretch>
        </p:blipFill>
        <p:spPr>
          <a:xfrm>
            <a:off x="1849213" y="2079171"/>
            <a:ext cx="8493573" cy="4778829"/>
          </a:xfrm>
          <a:prstGeom prst="rect">
            <a:avLst/>
          </a:prstGeom>
        </p:spPr>
      </p:pic>
      <p:sp>
        <p:nvSpPr>
          <p:cNvPr id="3" name="Title 2">
            <a:extLst>
              <a:ext uri="{FF2B5EF4-FFF2-40B4-BE49-F238E27FC236}">
                <a16:creationId xmlns:a16="http://schemas.microsoft.com/office/drawing/2014/main" id="{66A72F20-3A5B-4ADE-2588-9D91C76A9D16}"/>
              </a:ext>
            </a:extLst>
          </p:cNvPr>
          <p:cNvSpPr>
            <a:spLocks noGrp="1"/>
          </p:cNvSpPr>
          <p:nvPr>
            <p:ph type="title"/>
          </p:nvPr>
        </p:nvSpPr>
        <p:spPr>
          <a:xfrm>
            <a:off x="838200" y="365125"/>
            <a:ext cx="10515600" cy="779463"/>
          </a:xfrm>
        </p:spPr>
        <p:txBody>
          <a:bodyPr/>
          <a:lstStyle/>
          <a:p>
            <a:pPr algn="ctr"/>
            <a:r>
              <a:rPr lang="en-US" b="1" dirty="0"/>
              <a:t>What is IRS?</a:t>
            </a:r>
          </a:p>
        </p:txBody>
      </p:sp>
      <p:sp>
        <p:nvSpPr>
          <p:cNvPr id="4" name="Content Placeholder 3">
            <a:extLst>
              <a:ext uri="{FF2B5EF4-FFF2-40B4-BE49-F238E27FC236}">
                <a16:creationId xmlns:a16="http://schemas.microsoft.com/office/drawing/2014/main" id="{E6AF3CC0-47A5-E72C-515D-041DF0E0E5A3}"/>
              </a:ext>
            </a:extLst>
          </p:cNvPr>
          <p:cNvSpPr>
            <a:spLocks noGrp="1"/>
          </p:cNvSpPr>
          <p:nvPr>
            <p:ph idx="1"/>
          </p:nvPr>
        </p:nvSpPr>
        <p:spPr>
          <a:xfrm>
            <a:off x="838200" y="1178865"/>
            <a:ext cx="10515600" cy="1607877"/>
          </a:xfrm>
        </p:spPr>
        <p:txBody>
          <a:bodyPr>
            <a:normAutofit/>
          </a:bodyPr>
          <a:lstStyle/>
          <a:p>
            <a:r>
              <a:rPr lang="en-US" sz="2000" dirty="0"/>
              <a:t>Common pool of digested proteins used to create reference mixture</a:t>
            </a:r>
          </a:p>
          <a:p>
            <a:r>
              <a:rPr lang="en-US" sz="2000" dirty="0"/>
              <a:t>Aliquots of pooled peptide digest are recommended for reference channel labeling</a:t>
            </a:r>
          </a:p>
          <a:p>
            <a:r>
              <a:rPr lang="en-US" sz="2000" dirty="0"/>
              <a:t>Two reference channels per plex are averaged</a:t>
            </a:r>
          </a:p>
          <a:p>
            <a:r>
              <a:rPr lang="en-US" sz="2000" dirty="0"/>
              <a:t>Reference value in each plex used to compute protein scaling factors between plexes</a:t>
            </a:r>
          </a:p>
        </p:txBody>
      </p:sp>
    </p:spTree>
    <p:extLst>
      <p:ext uri="{BB962C8B-B14F-4D97-AF65-F5344CB8AC3E}">
        <p14:creationId xmlns:p14="http://schemas.microsoft.com/office/powerpoint/2010/main" val="10235286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68D99-230C-6E8B-4614-10F5BE14BA8D}"/>
              </a:ext>
            </a:extLst>
          </p:cNvPr>
          <p:cNvSpPr>
            <a:spLocks noGrp="1"/>
          </p:cNvSpPr>
          <p:nvPr>
            <p:ph type="title"/>
          </p:nvPr>
        </p:nvSpPr>
        <p:spPr>
          <a:xfrm>
            <a:off x="838200" y="365125"/>
            <a:ext cx="10515600" cy="880351"/>
          </a:xfrm>
        </p:spPr>
        <p:txBody>
          <a:bodyPr/>
          <a:lstStyle/>
          <a:p>
            <a:pPr algn="ctr"/>
            <a:r>
              <a:rPr lang="en-US" b="1" dirty="0"/>
              <a:t>Input format for IRS normalization script</a:t>
            </a:r>
          </a:p>
        </p:txBody>
      </p:sp>
      <p:pic>
        <p:nvPicPr>
          <p:cNvPr id="4" name="Picture 3" descr="Graphical user interface, application, table, Excel&#10;&#10;Description automatically generated">
            <a:extLst>
              <a:ext uri="{FF2B5EF4-FFF2-40B4-BE49-F238E27FC236}">
                <a16:creationId xmlns:a16="http://schemas.microsoft.com/office/drawing/2014/main" id="{102AA84C-57E1-E9FE-202E-74657CE8C178}"/>
              </a:ext>
            </a:extLst>
          </p:cNvPr>
          <p:cNvPicPr>
            <a:picLocks noChangeAspect="1"/>
          </p:cNvPicPr>
          <p:nvPr/>
        </p:nvPicPr>
        <p:blipFill>
          <a:blip r:embed="rId3"/>
          <a:stretch>
            <a:fillRect/>
          </a:stretch>
        </p:blipFill>
        <p:spPr>
          <a:xfrm>
            <a:off x="2209800" y="1887215"/>
            <a:ext cx="7772400" cy="4970785"/>
          </a:xfrm>
          <a:prstGeom prst="rect">
            <a:avLst/>
          </a:prstGeom>
        </p:spPr>
      </p:pic>
      <p:sp>
        <p:nvSpPr>
          <p:cNvPr id="5" name="TextBox 4">
            <a:extLst>
              <a:ext uri="{FF2B5EF4-FFF2-40B4-BE49-F238E27FC236}">
                <a16:creationId xmlns:a16="http://schemas.microsoft.com/office/drawing/2014/main" id="{42A59B35-5BCC-CB42-56D5-93B287E7442F}"/>
              </a:ext>
            </a:extLst>
          </p:cNvPr>
          <p:cNvSpPr txBox="1"/>
          <p:nvPr/>
        </p:nvSpPr>
        <p:spPr>
          <a:xfrm>
            <a:off x="1834937" y="1813034"/>
            <a:ext cx="2043380" cy="923330"/>
          </a:xfrm>
          <a:prstGeom prst="rect">
            <a:avLst/>
          </a:prstGeom>
          <a:solidFill>
            <a:srgbClr val="FFFF00"/>
          </a:solidFill>
        </p:spPr>
        <p:txBody>
          <a:bodyPr wrap="none" rtlCol="0">
            <a:spAutoFit/>
          </a:bodyPr>
          <a:lstStyle/>
          <a:p>
            <a:r>
              <a:rPr lang="en-US" b="1" dirty="0"/>
              <a:t>Add or subtract</a:t>
            </a:r>
            <a:br>
              <a:rPr lang="en-US" b="1" dirty="0"/>
            </a:br>
            <a:r>
              <a:rPr lang="en-US" b="1" dirty="0"/>
              <a:t>contaminant labels</a:t>
            </a:r>
            <a:br>
              <a:rPr lang="en-US" b="1" dirty="0"/>
            </a:br>
            <a:r>
              <a:rPr lang="en-US" b="1" dirty="0"/>
              <a:t>in the Filter column</a:t>
            </a:r>
          </a:p>
        </p:txBody>
      </p:sp>
      <p:cxnSp>
        <p:nvCxnSpPr>
          <p:cNvPr id="8" name="Straight Arrow Connector 7">
            <a:extLst>
              <a:ext uri="{FF2B5EF4-FFF2-40B4-BE49-F238E27FC236}">
                <a16:creationId xmlns:a16="http://schemas.microsoft.com/office/drawing/2014/main" id="{E280BBEF-3792-AD8B-4CF9-10A4D691E247}"/>
              </a:ext>
            </a:extLst>
          </p:cNvPr>
          <p:cNvCxnSpPr/>
          <p:nvPr/>
        </p:nvCxnSpPr>
        <p:spPr>
          <a:xfrm>
            <a:off x="3878317" y="2736364"/>
            <a:ext cx="717331" cy="38520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BD17D94-030D-67DE-7BD2-E21492D78FE4}"/>
              </a:ext>
            </a:extLst>
          </p:cNvPr>
          <p:cNvSpPr txBox="1"/>
          <p:nvPr/>
        </p:nvSpPr>
        <p:spPr>
          <a:xfrm>
            <a:off x="6096000" y="1737443"/>
            <a:ext cx="2741456" cy="923330"/>
          </a:xfrm>
          <a:prstGeom prst="rect">
            <a:avLst/>
          </a:prstGeom>
          <a:solidFill>
            <a:srgbClr val="92D050"/>
          </a:solidFill>
        </p:spPr>
        <p:txBody>
          <a:bodyPr wrap="none" rtlCol="0">
            <a:spAutoFit/>
          </a:bodyPr>
          <a:lstStyle/>
          <a:p>
            <a:r>
              <a:rPr lang="en-US" dirty="0"/>
              <a:t>Add sample key in Row 4</a:t>
            </a:r>
            <a:br>
              <a:rPr lang="en-US" dirty="0"/>
            </a:br>
            <a:r>
              <a:rPr lang="en-US" dirty="0"/>
              <a:t>above the TMT columns for</a:t>
            </a:r>
            <a:br>
              <a:rPr lang="en-US" dirty="0"/>
            </a:br>
            <a:r>
              <a:rPr lang="en-US" dirty="0"/>
              <a:t>all channels in all plexes</a:t>
            </a:r>
          </a:p>
        </p:txBody>
      </p:sp>
      <p:cxnSp>
        <p:nvCxnSpPr>
          <p:cNvPr id="12" name="Straight Arrow Connector 11">
            <a:extLst>
              <a:ext uri="{FF2B5EF4-FFF2-40B4-BE49-F238E27FC236}">
                <a16:creationId xmlns:a16="http://schemas.microsoft.com/office/drawing/2014/main" id="{10AF4809-381C-98B8-BA5C-DA64750FADA3}"/>
              </a:ext>
            </a:extLst>
          </p:cNvPr>
          <p:cNvCxnSpPr/>
          <p:nvPr/>
        </p:nvCxnSpPr>
        <p:spPr>
          <a:xfrm>
            <a:off x="7466728" y="2660773"/>
            <a:ext cx="0" cy="460799"/>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8845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EF0FEE9-77C8-D705-3C93-E1938E19229D}"/>
              </a:ext>
            </a:extLst>
          </p:cNvPr>
          <p:cNvPicPr>
            <a:picLocks noChangeAspect="1"/>
          </p:cNvPicPr>
          <p:nvPr/>
        </p:nvPicPr>
        <p:blipFill>
          <a:blip r:embed="rId3"/>
          <a:stretch>
            <a:fillRect/>
          </a:stretch>
        </p:blipFill>
        <p:spPr>
          <a:xfrm>
            <a:off x="1621409" y="843534"/>
            <a:ext cx="9933537" cy="6014466"/>
          </a:xfrm>
          <a:prstGeom prst="rect">
            <a:avLst/>
          </a:prstGeom>
        </p:spPr>
      </p:pic>
      <p:sp>
        <p:nvSpPr>
          <p:cNvPr id="2" name="Title 1">
            <a:extLst>
              <a:ext uri="{FF2B5EF4-FFF2-40B4-BE49-F238E27FC236}">
                <a16:creationId xmlns:a16="http://schemas.microsoft.com/office/drawing/2014/main" id="{DE417E5C-52B4-FC7C-9A35-32E88828CE44}"/>
              </a:ext>
            </a:extLst>
          </p:cNvPr>
          <p:cNvSpPr>
            <a:spLocks noGrp="1"/>
          </p:cNvSpPr>
          <p:nvPr>
            <p:ph type="title"/>
          </p:nvPr>
        </p:nvSpPr>
        <p:spPr>
          <a:xfrm>
            <a:off x="838200" y="204867"/>
            <a:ext cx="10515600" cy="803798"/>
          </a:xfrm>
        </p:spPr>
        <p:txBody>
          <a:bodyPr/>
          <a:lstStyle/>
          <a:p>
            <a:pPr algn="ctr"/>
            <a:r>
              <a:rPr lang="en-US" b="1" dirty="0"/>
              <a:t>IRS script output file</a:t>
            </a:r>
          </a:p>
        </p:txBody>
      </p:sp>
      <p:sp>
        <p:nvSpPr>
          <p:cNvPr id="5" name="TextBox 4">
            <a:extLst>
              <a:ext uri="{FF2B5EF4-FFF2-40B4-BE49-F238E27FC236}">
                <a16:creationId xmlns:a16="http://schemas.microsoft.com/office/drawing/2014/main" id="{EE0A9DA7-BB8C-3497-97C1-A50A42C76845}"/>
              </a:ext>
            </a:extLst>
          </p:cNvPr>
          <p:cNvSpPr txBox="1"/>
          <p:nvPr/>
        </p:nvSpPr>
        <p:spPr>
          <a:xfrm rot="16200000">
            <a:off x="1449369" y="3643134"/>
            <a:ext cx="2106859" cy="369332"/>
          </a:xfrm>
          <a:prstGeom prst="rect">
            <a:avLst/>
          </a:prstGeom>
          <a:solidFill>
            <a:schemeClr val="bg1"/>
          </a:solidFill>
        </p:spPr>
        <p:txBody>
          <a:bodyPr wrap="none" rtlCol="0">
            <a:spAutoFit/>
          </a:bodyPr>
          <a:lstStyle/>
          <a:p>
            <a:r>
              <a:rPr lang="en-US" dirty="0"/>
              <a:t>Proteomics Columns</a:t>
            </a:r>
          </a:p>
        </p:txBody>
      </p:sp>
      <p:sp>
        <p:nvSpPr>
          <p:cNvPr id="6" name="TextBox 5">
            <a:extLst>
              <a:ext uri="{FF2B5EF4-FFF2-40B4-BE49-F238E27FC236}">
                <a16:creationId xmlns:a16="http://schemas.microsoft.com/office/drawing/2014/main" id="{7E876740-A335-5F40-AA5C-5FD94679AEA1}"/>
              </a:ext>
            </a:extLst>
          </p:cNvPr>
          <p:cNvSpPr txBox="1"/>
          <p:nvPr/>
        </p:nvSpPr>
        <p:spPr>
          <a:xfrm rot="16200000">
            <a:off x="2490650" y="3643131"/>
            <a:ext cx="2154757" cy="369332"/>
          </a:xfrm>
          <a:prstGeom prst="rect">
            <a:avLst/>
          </a:prstGeom>
          <a:solidFill>
            <a:schemeClr val="bg1"/>
          </a:solidFill>
        </p:spPr>
        <p:txBody>
          <a:bodyPr wrap="none" rtlCol="0">
            <a:spAutoFit/>
          </a:bodyPr>
          <a:lstStyle/>
          <a:p>
            <a:r>
              <a:rPr lang="en-US" dirty="0"/>
              <a:t>Plex 1 raw intensities</a:t>
            </a:r>
          </a:p>
        </p:txBody>
      </p:sp>
      <p:sp>
        <p:nvSpPr>
          <p:cNvPr id="7" name="TextBox 6">
            <a:extLst>
              <a:ext uri="{FF2B5EF4-FFF2-40B4-BE49-F238E27FC236}">
                <a16:creationId xmlns:a16="http://schemas.microsoft.com/office/drawing/2014/main" id="{9D85AAAE-FD64-3F60-414F-1A6D42329051}"/>
              </a:ext>
            </a:extLst>
          </p:cNvPr>
          <p:cNvSpPr txBox="1"/>
          <p:nvPr/>
        </p:nvSpPr>
        <p:spPr>
          <a:xfrm rot="16200000">
            <a:off x="3415538" y="3633707"/>
            <a:ext cx="2154757" cy="369332"/>
          </a:xfrm>
          <a:prstGeom prst="rect">
            <a:avLst/>
          </a:prstGeom>
          <a:solidFill>
            <a:schemeClr val="bg1"/>
          </a:solidFill>
        </p:spPr>
        <p:txBody>
          <a:bodyPr wrap="none" rtlCol="0">
            <a:spAutoFit/>
          </a:bodyPr>
          <a:lstStyle/>
          <a:p>
            <a:r>
              <a:rPr lang="en-US" dirty="0"/>
              <a:t>Plex 2 raw intensities</a:t>
            </a:r>
          </a:p>
        </p:txBody>
      </p:sp>
      <p:sp>
        <p:nvSpPr>
          <p:cNvPr id="8" name="TextBox 7">
            <a:extLst>
              <a:ext uri="{FF2B5EF4-FFF2-40B4-BE49-F238E27FC236}">
                <a16:creationId xmlns:a16="http://schemas.microsoft.com/office/drawing/2014/main" id="{771065BF-D9B9-2E40-3A66-C4455A9E2698}"/>
              </a:ext>
            </a:extLst>
          </p:cNvPr>
          <p:cNvSpPr txBox="1"/>
          <p:nvPr/>
        </p:nvSpPr>
        <p:spPr>
          <a:xfrm rot="16200000">
            <a:off x="4332739" y="3643132"/>
            <a:ext cx="2154757" cy="369332"/>
          </a:xfrm>
          <a:prstGeom prst="rect">
            <a:avLst/>
          </a:prstGeom>
          <a:solidFill>
            <a:schemeClr val="bg1"/>
          </a:solidFill>
        </p:spPr>
        <p:txBody>
          <a:bodyPr wrap="none" rtlCol="0">
            <a:spAutoFit/>
          </a:bodyPr>
          <a:lstStyle/>
          <a:p>
            <a:r>
              <a:rPr lang="en-US" dirty="0"/>
              <a:t>Plex 3 raw intensities</a:t>
            </a:r>
          </a:p>
        </p:txBody>
      </p:sp>
      <p:sp>
        <p:nvSpPr>
          <p:cNvPr id="9" name="TextBox 8">
            <a:extLst>
              <a:ext uri="{FF2B5EF4-FFF2-40B4-BE49-F238E27FC236}">
                <a16:creationId xmlns:a16="http://schemas.microsoft.com/office/drawing/2014/main" id="{F0823EDD-6D11-0192-F63B-DF3E0A1C164E}"/>
              </a:ext>
            </a:extLst>
          </p:cNvPr>
          <p:cNvSpPr txBox="1"/>
          <p:nvPr/>
        </p:nvSpPr>
        <p:spPr>
          <a:xfrm>
            <a:off x="6090445" y="2317287"/>
            <a:ext cx="2383345" cy="923330"/>
          </a:xfrm>
          <a:prstGeom prst="rect">
            <a:avLst/>
          </a:prstGeom>
          <a:solidFill>
            <a:schemeClr val="bg1"/>
          </a:solidFill>
          <a:ln w="19050">
            <a:solidFill>
              <a:schemeClr val="tx1"/>
            </a:solidFill>
          </a:ln>
        </p:spPr>
        <p:txBody>
          <a:bodyPr wrap="none" rtlCol="0">
            <a:spAutoFit/>
          </a:bodyPr>
          <a:lstStyle/>
          <a:p>
            <a:pPr algn="ctr"/>
            <a:r>
              <a:rPr lang="en-US" dirty="0"/>
              <a:t>Sample loading (SL)</a:t>
            </a:r>
            <a:br>
              <a:rPr lang="en-US" dirty="0"/>
            </a:br>
            <a:r>
              <a:rPr lang="en-US" dirty="0"/>
              <a:t>adjusted intensities</a:t>
            </a:r>
            <a:br>
              <a:rPr lang="en-US" dirty="0"/>
            </a:br>
            <a:r>
              <a:rPr lang="en-US" dirty="0"/>
              <a:t>(missing data in yellow)</a:t>
            </a:r>
          </a:p>
        </p:txBody>
      </p:sp>
      <p:sp>
        <p:nvSpPr>
          <p:cNvPr id="10" name="TextBox 9">
            <a:extLst>
              <a:ext uri="{FF2B5EF4-FFF2-40B4-BE49-F238E27FC236}">
                <a16:creationId xmlns:a16="http://schemas.microsoft.com/office/drawing/2014/main" id="{7CB66BEB-631F-1040-4761-240BA3C4DF57}"/>
              </a:ext>
            </a:extLst>
          </p:cNvPr>
          <p:cNvSpPr txBox="1"/>
          <p:nvPr/>
        </p:nvSpPr>
        <p:spPr>
          <a:xfrm>
            <a:off x="9749708" y="2815788"/>
            <a:ext cx="1805238" cy="1754326"/>
          </a:xfrm>
          <a:prstGeom prst="rect">
            <a:avLst/>
          </a:prstGeom>
          <a:solidFill>
            <a:schemeClr val="bg1"/>
          </a:solidFill>
          <a:ln w="19050">
            <a:solidFill>
              <a:schemeClr val="tx1"/>
            </a:solidFill>
          </a:ln>
        </p:spPr>
        <p:txBody>
          <a:bodyPr wrap="none" rtlCol="0">
            <a:spAutoFit/>
          </a:bodyPr>
          <a:lstStyle/>
          <a:p>
            <a:pPr algn="ctr"/>
            <a:r>
              <a:rPr lang="en-US" dirty="0"/>
              <a:t>IRS adjusted </a:t>
            </a:r>
            <a:br>
              <a:rPr lang="en-US" dirty="0"/>
            </a:br>
            <a:r>
              <a:rPr lang="en-US" dirty="0"/>
              <a:t>intensities</a:t>
            </a:r>
            <a:br>
              <a:rPr lang="en-US" dirty="0"/>
            </a:br>
            <a:r>
              <a:rPr lang="en-US" dirty="0"/>
              <a:t>(data in all plexes</a:t>
            </a:r>
            <a:br>
              <a:rPr lang="en-US" dirty="0"/>
            </a:br>
            <a:r>
              <a:rPr lang="en-US" dirty="0"/>
              <a:t>is in green, </a:t>
            </a:r>
            <a:br>
              <a:rPr lang="en-US" dirty="0"/>
            </a:br>
            <a:r>
              <a:rPr lang="en-US" dirty="0"/>
              <a:t>missing data by </a:t>
            </a:r>
            <a:br>
              <a:rPr lang="en-US" dirty="0"/>
            </a:br>
            <a:r>
              <a:rPr lang="en-US" dirty="0"/>
              <a:t>plex in red)</a:t>
            </a:r>
          </a:p>
        </p:txBody>
      </p:sp>
    </p:spTree>
    <p:extLst>
      <p:ext uri="{BB962C8B-B14F-4D97-AF65-F5344CB8AC3E}">
        <p14:creationId xmlns:p14="http://schemas.microsoft.com/office/powerpoint/2010/main" val="8680078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7FF3C-BE8F-FDF0-F3BB-5B0E2EA02DEC}"/>
              </a:ext>
            </a:extLst>
          </p:cNvPr>
          <p:cNvSpPr>
            <a:spLocks noGrp="1"/>
          </p:cNvSpPr>
          <p:nvPr>
            <p:ph type="title"/>
          </p:nvPr>
        </p:nvSpPr>
        <p:spPr/>
        <p:txBody>
          <a:bodyPr>
            <a:normAutofit/>
          </a:bodyPr>
          <a:lstStyle/>
          <a:p>
            <a:pPr algn="ctr"/>
            <a:r>
              <a:rPr lang="en-US" sz="4000" b="1" dirty="0"/>
              <a:t>IRS validation: 3 plexes with 3 references per plex</a:t>
            </a:r>
          </a:p>
        </p:txBody>
      </p:sp>
      <p:pic>
        <p:nvPicPr>
          <p:cNvPr id="4" name="Picture 3">
            <a:extLst>
              <a:ext uri="{FF2B5EF4-FFF2-40B4-BE49-F238E27FC236}">
                <a16:creationId xmlns:a16="http://schemas.microsoft.com/office/drawing/2014/main" id="{49C50134-C14D-84FF-5B24-F56DF8D078D0}"/>
              </a:ext>
            </a:extLst>
          </p:cNvPr>
          <p:cNvPicPr>
            <a:picLocks noChangeAspect="1"/>
          </p:cNvPicPr>
          <p:nvPr/>
        </p:nvPicPr>
        <p:blipFill>
          <a:blip r:embed="rId3"/>
          <a:stretch>
            <a:fillRect/>
          </a:stretch>
        </p:blipFill>
        <p:spPr>
          <a:xfrm>
            <a:off x="975761" y="2057400"/>
            <a:ext cx="4800600" cy="4800600"/>
          </a:xfrm>
          <a:prstGeom prst="rect">
            <a:avLst/>
          </a:prstGeom>
        </p:spPr>
      </p:pic>
      <p:pic>
        <p:nvPicPr>
          <p:cNvPr id="5" name="Picture 4">
            <a:extLst>
              <a:ext uri="{FF2B5EF4-FFF2-40B4-BE49-F238E27FC236}">
                <a16:creationId xmlns:a16="http://schemas.microsoft.com/office/drawing/2014/main" id="{EBFAC375-1B92-7DE3-0064-8590BD41506D}"/>
              </a:ext>
            </a:extLst>
          </p:cNvPr>
          <p:cNvPicPr>
            <a:picLocks noChangeAspect="1"/>
          </p:cNvPicPr>
          <p:nvPr/>
        </p:nvPicPr>
        <p:blipFill>
          <a:blip r:embed="rId4"/>
          <a:stretch>
            <a:fillRect/>
          </a:stretch>
        </p:blipFill>
        <p:spPr>
          <a:xfrm>
            <a:off x="6415639" y="2057400"/>
            <a:ext cx="4800600" cy="4800600"/>
          </a:xfrm>
          <a:prstGeom prst="rect">
            <a:avLst/>
          </a:prstGeom>
        </p:spPr>
      </p:pic>
      <p:sp>
        <p:nvSpPr>
          <p:cNvPr id="3" name="Rounded Rectangle 2">
            <a:extLst>
              <a:ext uri="{FF2B5EF4-FFF2-40B4-BE49-F238E27FC236}">
                <a16:creationId xmlns:a16="http://schemas.microsoft.com/office/drawing/2014/main" id="{FB5A9AEF-BD4B-E945-F096-290A2E4C7FBE}"/>
              </a:ext>
            </a:extLst>
          </p:cNvPr>
          <p:cNvSpPr/>
          <p:nvPr/>
        </p:nvSpPr>
        <p:spPr>
          <a:xfrm>
            <a:off x="1310326" y="2611225"/>
            <a:ext cx="1414020" cy="1310326"/>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a:extLst>
              <a:ext uri="{FF2B5EF4-FFF2-40B4-BE49-F238E27FC236}">
                <a16:creationId xmlns:a16="http://schemas.microsoft.com/office/drawing/2014/main" id="{7C27D98A-E681-4B90-A115-61CF39B618F5}"/>
              </a:ext>
            </a:extLst>
          </p:cNvPr>
          <p:cNvSpPr/>
          <p:nvPr/>
        </p:nvSpPr>
        <p:spPr>
          <a:xfrm>
            <a:off x="2656614" y="3921551"/>
            <a:ext cx="1414020" cy="1310326"/>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0D4411B4-CCC1-F16D-270C-AC1C13E75DC5}"/>
              </a:ext>
            </a:extLst>
          </p:cNvPr>
          <p:cNvSpPr/>
          <p:nvPr/>
        </p:nvSpPr>
        <p:spPr>
          <a:xfrm>
            <a:off x="4002902" y="5231877"/>
            <a:ext cx="1414020" cy="1310326"/>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90448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A6390-0765-490C-E449-8C6DF6127F10}"/>
              </a:ext>
            </a:extLst>
          </p:cNvPr>
          <p:cNvSpPr>
            <a:spLocks noGrp="1"/>
          </p:cNvSpPr>
          <p:nvPr>
            <p:ph type="title"/>
          </p:nvPr>
        </p:nvSpPr>
        <p:spPr/>
        <p:txBody>
          <a:bodyPr/>
          <a:lstStyle/>
          <a:p>
            <a:pPr algn="ctr"/>
            <a:r>
              <a:rPr lang="en-US" b="1" dirty="0"/>
              <a:t>Two channels used for IRS, QC on the third</a:t>
            </a:r>
          </a:p>
        </p:txBody>
      </p:sp>
      <p:pic>
        <p:nvPicPr>
          <p:cNvPr id="3" name="Picture 2">
            <a:extLst>
              <a:ext uri="{FF2B5EF4-FFF2-40B4-BE49-F238E27FC236}">
                <a16:creationId xmlns:a16="http://schemas.microsoft.com/office/drawing/2014/main" id="{D0C86BF3-8B10-C4A5-AC92-221A051E5893}"/>
              </a:ext>
            </a:extLst>
          </p:cNvPr>
          <p:cNvPicPr>
            <a:picLocks noChangeAspect="1"/>
          </p:cNvPicPr>
          <p:nvPr/>
        </p:nvPicPr>
        <p:blipFill>
          <a:blip r:embed="rId3"/>
          <a:stretch>
            <a:fillRect/>
          </a:stretch>
        </p:blipFill>
        <p:spPr>
          <a:xfrm>
            <a:off x="886325" y="2057400"/>
            <a:ext cx="4800600" cy="4800600"/>
          </a:xfrm>
          <a:prstGeom prst="rect">
            <a:avLst/>
          </a:prstGeom>
        </p:spPr>
      </p:pic>
      <p:pic>
        <p:nvPicPr>
          <p:cNvPr id="4" name="Picture 3">
            <a:extLst>
              <a:ext uri="{FF2B5EF4-FFF2-40B4-BE49-F238E27FC236}">
                <a16:creationId xmlns:a16="http://schemas.microsoft.com/office/drawing/2014/main" id="{27C4C8B7-DA02-5619-217E-21E63BAAC73A}"/>
              </a:ext>
            </a:extLst>
          </p:cNvPr>
          <p:cNvPicPr>
            <a:picLocks noChangeAspect="1"/>
          </p:cNvPicPr>
          <p:nvPr/>
        </p:nvPicPr>
        <p:blipFill>
          <a:blip r:embed="rId4"/>
          <a:stretch>
            <a:fillRect/>
          </a:stretch>
        </p:blipFill>
        <p:spPr>
          <a:xfrm>
            <a:off x="6501466" y="2057400"/>
            <a:ext cx="4800600" cy="4800600"/>
          </a:xfrm>
          <a:prstGeom prst="rect">
            <a:avLst/>
          </a:prstGeom>
        </p:spPr>
      </p:pic>
    </p:spTree>
    <p:extLst>
      <p:ext uri="{BB962C8B-B14F-4D97-AF65-F5344CB8AC3E}">
        <p14:creationId xmlns:p14="http://schemas.microsoft.com/office/powerpoint/2010/main" val="31113559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C233C59D-E158-4E38-A359-993CD7FA08EC}"/>
              </a:ext>
            </a:extLst>
          </p:cNvPr>
          <p:cNvPicPr>
            <a:picLocks noChangeAspect="1"/>
          </p:cNvPicPr>
          <p:nvPr/>
        </p:nvPicPr>
        <p:blipFill>
          <a:blip r:embed="rId3"/>
          <a:stretch>
            <a:fillRect/>
          </a:stretch>
        </p:blipFill>
        <p:spPr>
          <a:xfrm>
            <a:off x="109189" y="1468687"/>
            <a:ext cx="5974080" cy="3830320"/>
          </a:xfrm>
          <a:prstGeom prst="rect">
            <a:avLst/>
          </a:prstGeom>
        </p:spPr>
      </p:pic>
      <p:pic>
        <p:nvPicPr>
          <p:cNvPr id="5" name="Picture 4" descr="Chart, line chart&#10;&#10;Description automatically generated">
            <a:extLst>
              <a:ext uri="{FF2B5EF4-FFF2-40B4-BE49-F238E27FC236}">
                <a16:creationId xmlns:a16="http://schemas.microsoft.com/office/drawing/2014/main" id="{B160271C-A65D-B0D1-45E4-09491C1F7C81}"/>
              </a:ext>
            </a:extLst>
          </p:cNvPr>
          <p:cNvPicPr>
            <a:picLocks noChangeAspect="1"/>
          </p:cNvPicPr>
          <p:nvPr/>
        </p:nvPicPr>
        <p:blipFill>
          <a:blip r:embed="rId4"/>
          <a:stretch>
            <a:fillRect/>
          </a:stretch>
        </p:blipFill>
        <p:spPr>
          <a:xfrm>
            <a:off x="6149258" y="1459260"/>
            <a:ext cx="5974080" cy="3840480"/>
          </a:xfrm>
          <a:prstGeom prst="rect">
            <a:avLst/>
          </a:prstGeom>
        </p:spPr>
      </p:pic>
      <p:sp>
        <p:nvSpPr>
          <p:cNvPr id="6" name="Title 5">
            <a:extLst>
              <a:ext uri="{FF2B5EF4-FFF2-40B4-BE49-F238E27FC236}">
                <a16:creationId xmlns:a16="http://schemas.microsoft.com/office/drawing/2014/main" id="{5E3A4916-EA39-22FC-B15C-DF6FBF56922F}"/>
              </a:ext>
            </a:extLst>
          </p:cNvPr>
          <p:cNvSpPr>
            <a:spLocks noGrp="1"/>
          </p:cNvSpPr>
          <p:nvPr>
            <p:ph type="title"/>
          </p:nvPr>
        </p:nvSpPr>
        <p:spPr>
          <a:xfrm>
            <a:off x="838200" y="365126"/>
            <a:ext cx="10515600" cy="982908"/>
          </a:xfrm>
        </p:spPr>
        <p:txBody>
          <a:bodyPr>
            <a:normAutofit/>
          </a:bodyPr>
          <a:lstStyle/>
          <a:p>
            <a:pPr algn="ctr"/>
            <a:r>
              <a:rPr lang="en-US" b="1" dirty="0"/>
              <a:t>Union and intersection vs. number of plexes</a:t>
            </a:r>
          </a:p>
        </p:txBody>
      </p:sp>
      <p:sp>
        <p:nvSpPr>
          <p:cNvPr id="7" name="TextBox 6">
            <a:extLst>
              <a:ext uri="{FF2B5EF4-FFF2-40B4-BE49-F238E27FC236}">
                <a16:creationId xmlns:a16="http://schemas.microsoft.com/office/drawing/2014/main" id="{D4262111-A5A6-4D5A-2C5B-DC2BAA290132}"/>
              </a:ext>
            </a:extLst>
          </p:cNvPr>
          <p:cNvSpPr txBox="1"/>
          <p:nvPr/>
        </p:nvSpPr>
        <p:spPr>
          <a:xfrm>
            <a:off x="781140" y="5618375"/>
            <a:ext cx="4630178" cy="646331"/>
          </a:xfrm>
          <a:prstGeom prst="rect">
            <a:avLst/>
          </a:prstGeom>
          <a:noFill/>
        </p:spPr>
        <p:txBody>
          <a:bodyPr wrap="none" rtlCol="0">
            <a:spAutoFit/>
          </a:bodyPr>
          <a:lstStyle/>
          <a:p>
            <a:pPr algn="ctr"/>
            <a:r>
              <a:rPr lang="en-US" dirty="0"/>
              <a:t>Union (number of IDs) increases logarithmically</a:t>
            </a:r>
            <a:br>
              <a:rPr lang="en-US" dirty="0"/>
            </a:br>
            <a:r>
              <a:rPr lang="en-US" dirty="0"/>
              <a:t>Intersection of IDs decreases (linearly?)</a:t>
            </a:r>
          </a:p>
        </p:txBody>
      </p:sp>
      <p:sp>
        <p:nvSpPr>
          <p:cNvPr id="8" name="TextBox 7">
            <a:extLst>
              <a:ext uri="{FF2B5EF4-FFF2-40B4-BE49-F238E27FC236}">
                <a16:creationId xmlns:a16="http://schemas.microsoft.com/office/drawing/2014/main" id="{FF8D9B06-9BA0-3AF5-EC1D-755CD5028531}"/>
              </a:ext>
            </a:extLst>
          </p:cNvPr>
          <p:cNvSpPr txBox="1"/>
          <p:nvPr/>
        </p:nvSpPr>
        <p:spPr>
          <a:xfrm>
            <a:off x="6487279" y="5618374"/>
            <a:ext cx="5298038" cy="646331"/>
          </a:xfrm>
          <a:prstGeom prst="rect">
            <a:avLst/>
          </a:prstGeom>
          <a:noFill/>
        </p:spPr>
        <p:txBody>
          <a:bodyPr wrap="square" rtlCol="0">
            <a:spAutoFit/>
          </a:bodyPr>
          <a:lstStyle/>
          <a:p>
            <a:pPr algn="ctr"/>
            <a:r>
              <a:rPr lang="en-US" dirty="0"/>
              <a:t>Counting reporter ion intensity gives different picture -</a:t>
            </a:r>
            <a:br>
              <a:rPr lang="en-US" dirty="0"/>
            </a:br>
            <a:r>
              <a:rPr lang="en-US" dirty="0"/>
              <a:t>Only half a percent of intensity is lost after 6 plexes</a:t>
            </a:r>
          </a:p>
        </p:txBody>
      </p:sp>
    </p:spTree>
    <p:extLst>
      <p:ext uri="{BB962C8B-B14F-4D97-AF65-F5344CB8AC3E}">
        <p14:creationId xmlns:p14="http://schemas.microsoft.com/office/powerpoint/2010/main" val="30462028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6D414-2F08-ECE5-27B7-7FA2A80E216A}"/>
              </a:ext>
            </a:extLst>
          </p:cNvPr>
          <p:cNvSpPr>
            <a:spLocks noGrp="1"/>
          </p:cNvSpPr>
          <p:nvPr>
            <p:ph type="title"/>
          </p:nvPr>
        </p:nvSpPr>
        <p:spPr/>
        <p:txBody>
          <a:bodyPr/>
          <a:lstStyle/>
          <a:p>
            <a:pPr algn="ctr"/>
            <a:r>
              <a:rPr lang="en-US" b="1" dirty="0"/>
              <a:t>Strengths and weaknesses of IRS approach</a:t>
            </a:r>
          </a:p>
        </p:txBody>
      </p:sp>
      <p:sp>
        <p:nvSpPr>
          <p:cNvPr id="3" name="Content Placeholder 2">
            <a:extLst>
              <a:ext uri="{FF2B5EF4-FFF2-40B4-BE49-F238E27FC236}">
                <a16:creationId xmlns:a16="http://schemas.microsoft.com/office/drawing/2014/main" id="{98562871-DD89-617F-D2ED-3A5D8532677D}"/>
              </a:ext>
            </a:extLst>
          </p:cNvPr>
          <p:cNvSpPr>
            <a:spLocks noGrp="1"/>
          </p:cNvSpPr>
          <p:nvPr>
            <p:ph idx="1"/>
          </p:nvPr>
        </p:nvSpPr>
        <p:spPr/>
        <p:txBody>
          <a:bodyPr/>
          <a:lstStyle/>
          <a:p>
            <a:r>
              <a:rPr lang="en-US" dirty="0"/>
              <a:t>Only proteins seen in reference channels in all plexes can be scaled</a:t>
            </a:r>
          </a:p>
          <a:p>
            <a:r>
              <a:rPr lang="en-US" dirty="0"/>
              <a:t>Number of quantifiable proteins (intersection) diverges from number of protein identifications (union) as plex number increases</a:t>
            </a:r>
          </a:p>
          <a:p>
            <a:r>
              <a:rPr lang="en-US" dirty="0"/>
              <a:t>Proteins not seen in each plex are usually very low abundance</a:t>
            </a:r>
          </a:p>
          <a:p>
            <a:r>
              <a:rPr lang="en-US" dirty="0"/>
              <a:t>Reference channels can provide additional quality control checks</a:t>
            </a:r>
          </a:p>
        </p:txBody>
      </p:sp>
    </p:spTree>
    <p:extLst>
      <p:ext uri="{BB962C8B-B14F-4D97-AF65-F5344CB8AC3E}">
        <p14:creationId xmlns:p14="http://schemas.microsoft.com/office/powerpoint/2010/main" val="4211084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7E4D4-3D8B-296F-09C3-27258F5BED92}"/>
              </a:ext>
            </a:extLst>
          </p:cNvPr>
          <p:cNvSpPr>
            <a:spLocks noGrp="1"/>
          </p:cNvSpPr>
          <p:nvPr>
            <p:ph type="title"/>
          </p:nvPr>
        </p:nvSpPr>
        <p:spPr/>
        <p:txBody>
          <a:bodyPr/>
          <a:lstStyle/>
          <a:p>
            <a:pPr algn="ctr"/>
            <a:r>
              <a:rPr lang="en-US" b="1" dirty="0"/>
              <a:t>Definitions of terms</a:t>
            </a:r>
          </a:p>
        </p:txBody>
      </p:sp>
      <p:graphicFrame>
        <p:nvGraphicFramePr>
          <p:cNvPr id="4" name="Table 4">
            <a:extLst>
              <a:ext uri="{FF2B5EF4-FFF2-40B4-BE49-F238E27FC236}">
                <a16:creationId xmlns:a16="http://schemas.microsoft.com/office/drawing/2014/main" id="{1BC7CD2D-DF61-7864-B8F1-6CAA8FD0FBE6}"/>
              </a:ext>
            </a:extLst>
          </p:cNvPr>
          <p:cNvGraphicFramePr>
            <a:graphicFrameLocks noGrp="1"/>
          </p:cNvGraphicFramePr>
          <p:nvPr>
            <p:ph idx="1"/>
            <p:extLst>
              <p:ext uri="{D42A27DB-BD31-4B8C-83A1-F6EECF244321}">
                <p14:modId xmlns:p14="http://schemas.microsoft.com/office/powerpoint/2010/main" val="1055118150"/>
              </p:ext>
            </p:extLst>
          </p:nvPr>
        </p:nvGraphicFramePr>
        <p:xfrm>
          <a:off x="838200" y="1825625"/>
          <a:ext cx="10515600" cy="2667000"/>
        </p:xfrm>
        <a:graphic>
          <a:graphicData uri="http://schemas.openxmlformats.org/drawingml/2006/table">
            <a:tbl>
              <a:tblPr firstRow="1" bandRow="1">
                <a:tableStyleId>{5C22544A-7EE6-4342-B048-85BDC9FD1C3A}</a:tableStyleId>
              </a:tblPr>
              <a:tblGrid>
                <a:gridCol w="2456793">
                  <a:extLst>
                    <a:ext uri="{9D8B030D-6E8A-4147-A177-3AD203B41FA5}">
                      <a16:colId xmlns:a16="http://schemas.microsoft.com/office/drawing/2014/main" val="1895806835"/>
                    </a:ext>
                  </a:extLst>
                </a:gridCol>
                <a:gridCol w="8058807">
                  <a:extLst>
                    <a:ext uri="{9D8B030D-6E8A-4147-A177-3AD203B41FA5}">
                      <a16:colId xmlns:a16="http://schemas.microsoft.com/office/drawing/2014/main" val="963704517"/>
                    </a:ext>
                  </a:extLst>
                </a:gridCol>
              </a:tblGrid>
              <a:tr h="370840">
                <a:tc>
                  <a:txBody>
                    <a:bodyPr/>
                    <a:lstStyle/>
                    <a:p>
                      <a:r>
                        <a:rPr lang="en-US" dirty="0"/>
                        <a:t>Term</a:t>
                      </a:r>
                    </a:p>
                  </a:txBody>
                  <a:tcPr/>
                </a:tc>
                <a:tc>
                  <a:txBody>
                    <a:bodyPr/>
                    <a:lstStyle/>
                    <a:p>
                      <a:r>
                        <a:rPr lang="en-US" dirty="0"/>
                        <a:t>Definition</a:t>
                      </a:r>
                    </a:p>
                  </a:txBody>
                  <a:tcPr/>
                </a:tc>
                <a:extLst>
                  <a:ext uri="{0D108BD9-81ED-4DB2-BD59-A6C34878D82A}">
                    <a16:rowId xmlns:a16="http://schemas.microsoft.com/office/drawing/2014/main" val="402676369"/>
                  </a:ext>
                </a:extLst>
              </a:tr>
              <a:tr h="370840">
                <a:tc>
                  <a:txBody>
                    <a:bodyPr/>
                    <a:lstStyle/>
                    <a:p>
                      <a:r>
                        <a:rPr lang="en-US" dirty="0"/>
                        <a:t>Sample</a:t>
                      </a:r>
                    </a:p>
                  </a:txBody>
                  <a:tcPr/>
                </a:tc>
                <a:tc>
                  <a:txBody>
                    <a:bodyPr/>
                    <a:lstStyle/>
                    <a:p>
                      <a:r>
                        <a:rPr lang="en-US" dirty="0"/>
                        <a:t>A biological replicate labeled with one TMT reagent</a:t>
                      </a:r>
                    </a:p>
                  </a:txBody>
                  <a:tcPr/>
                </a:tc>
                <a:extLst>
                  <a:ext uri="{0D108BD9-81ED-4DB2-BD59-A6C34878D82A}">
                    <a16:rowId xmlns:a16="http://schemas.microsoft.com/office/drawing/2014/main" val="1297418092"/>
                  </a:ext>
                </a:extLst>
              </a:tr>
              <a:tr h="370840">
                <a:tc>
                  <a:txBody>
                    <a:bodyPr/>
                    <a:lstStyle/>
                    <a:p>
                      <a:r>
                        <a:rPr lang="en-US" dirty="0"/>
                        <a:t>Group</a:t>
                      </a:r>
                    </a:p>
                  </a:txBody>
                  <a:tcPr/>
                </a:tc>
                <a:tc>
                  <a:txBody>
                    <a:bodyPr/>
                    <a:lstStyle/>
                    <a:p>
                      <a:r>
                        <a:rPr lang="en-US" dirty="0"/>
                        <a:t>A collection of samples having related biological meaning (control, treatment, etc.)</a:t>
                      </a:r>
                    </a:p>
                  </a:txBody>
                  <a:tcPr/>
                </a:tc>
                <a:extLst>
                  <a:ext uri="{0D108BD9-81ED-4DB2-BD59-A6C34878D82A}">
                    <a16:rowId xmlns:a16="http://schemas.microsoft.com/office/drawing/2014/main" val="1296130230"/>
                  </a:ext>
                </a:extLst>
              </a:tr>
              <a:tr h="370840">
                <a:tc>
                  <a:txBody>
                    <a:bodyPr/>
                    <a:lstStyle/>
                    <a:p>
                      <a:r>
                        <a:rPr lang="en-US" dirty="0"/>
                        <a:t>Plex</a:t>
                      </a:r>
                    </a:p>
                  </a:txBody>
                  <a:tcPr/>
                </a:tc>
                <a:tc>
                  <a:txBody>
                    <a:bodyPr/>
                    <a:lstStyle/>
                    <a:p>
                      <a:r>
                        <a:rPr lang="en-US" dirty="0"/>
                        <a:t>A collection of samples labeled by a TMT labeling kit (6, 10, 11, 16, or 18 channels)</a:t>
                      </a:r>
                      <a:br>
                        <a:rPr lang="en-US" dirty="0"/>
                      </a:br>
                      <a:r>
                        <a:rPr lang="en-US" dirty="0"/>
                        <a:t>A plex can be a single LC run or a fractionated mixture with multiple LC runs</a:t>
                      </a:r>
                      <a:br>
                        <a:rPr lang="en-US" dirty="0"/>
                      </a:br>
                      <a:r>
                        <a:rPr lang="en-US" dirty="0"/>
                        <a:t>Plexes can have different numbers of TMT channels</a:t>
                      </a:r>
                    </a:p>
                  </a:txBody>
                  <a:tcPr/>
                </a:tc>
                <a:extLst>
                  <a:ext uri="{0D108BD9-81ED-4DB2-BD59-A6C34878D82A}">
                    <a16:rowId xmlns:a16="http://schemas.microsoft.com/office/drawing/2014/main" val="3652656653"/>
                  </a:ext>
                </a:extLst>
              </a:tr>
              <a:tr h="370840">
                <a:tc>
                  <a:txBody>
                    <a:bodyPr/>
                    <a:lstStyle/>
                    <a:p>
                      <a:r>
                        <a:rPr lang="en-US" dirty="0"/>
                        <a:t>Experiment</a:t>
                      </a:r>
                    </a:p>
                  </a:txBody>
                  <a:tcPr/>
                </a:tc>
                <a:tc>
                  <a:txBody>
                    <a:bodyPr/>
                    <a:lstStyle/>
                    <a:p>
                      <a:r>
                        <a:rPr lang="en-US" dirty="0"/>
                        <a:t>A collection of samples to address a biological question</a:t>
                      </a:r>
                      <a:br>
                        <a:rPr lang="en-US" dirty="0"/>
                      </a:br>
                      <a:r>
                        <a:rPr lang="en-US" dirty="0"/>
                        <a:t>Experiments can be a single plex or multiple plexes</a:t>
                      </a:r>
                    </a:p>
                  </a:txBody>
                  <a:tcPr/>
                </a:tc>
                <a:extLst>
                  <a:ext uri="{0D108BD9-81ED-4DB2-BD59-A6C34878D82A}">
                    <a16:rowId xmlns:a16="http://schemas.microsoft.com/office/drawing/2014/main" val="2222851560"/>
                  </a:ext>
                </a:extLst>
              </a:tr>
            </a:tbl>
          </a:graphicData>
        </a:graphic>
      </p:graphicFrame>
    </p:spTree>
    <p:extLst>
      <p:ext uri="{BB962C8B-B14F-4D97-AF65-F5344CB8AC3E}">
        <p14:creationId xmlns:p14="http://schemas.microsoft.com/office/powerpoint/2010/main" val="28452706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7F6A160B-C572-D0D1-AF03-5BC16331C368}"/>
              </a:ext>
            </a:extLst>
          </p:cNvPr>
          <p:cNvPicPr>
            <a:picLocks noChangeAspect="1"/>
          </p:cNvPicPr>
          <p:nvPr/>
        </p:nvPicPr>
        <p:blipFill>
          <a:blip r:embed="rId3"/>
          <a:stretch>
            <a:fillRect/>
          </a:stretch>
        </p:blipFill>
        <p:spPr>
          <a:xfrm>
            <a:off x="720524" y="816237"/>
            <a:ext cx="10750952" cy="6041763"/>
          </a:xfrm>
          <a:prstGeom prst="rect">
            <a:avLst/>
          </a:prstGeom>
        </p:spPr>
      </p:pic>
      <p:sp>
        <p:nvSpPr>
          <p:cNvPr id="4" name="Title 3">
            <a:extLst>
              <a:ext uri="{FF2B5EF4-FFF2-40B4-BE49-F238E27FC236}">
                <a16:creationId xmlns:a16="http://schemas.microsoft.com/office/drawing/2014/main" id="{C4D2FBA0-1483-A62B-030F-4BE6A2A44C4E}"/>
              </a:ext>
            </a:extLst>
          </p:cNvPr>
          <p:cNvSpPr>
            <a:spLocks noGrp="1"/>
          </p:cNvSpPr>
          <p:nvPr>
            <p:ph type="title"/>
          </p:nvPr>
        </p:nvSpPr>
        <p:spPr>
          <a:xfrm>
            <a:off x="838200" y="269591"/>
            <a:ext cx="10515600" cy="610690"/>
          </a:xfrm>
        </p:spPr>
        <p:txBody>
          <a:bodyPr>
            <a:normAutofit fontScale="90000"/>
          </a:bodyPr>
          <a:lstStyle/>
          <a:p>
            <a:pPr algn="ctr"/>
            <a:r>
              <a:rPr lang="en-US" b="1" dirty="0"/>
              <a:t>PAW pipeline has several steps</a:t>
            </a:r>
          </a:p>
        </p:txBody>
      </p:sp>
    </p:spTree>
    <p:extLst>
      <p:ext uri="{BB962C8B-B14F-4D97-AF65-F5344CB8AC3E}">
        <p14:creationId xmlns:p14="http://schemas.microsoft.com/office/powerpoint/2010/main" val="932620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7F6A160B-C572-D0D1-AF03-5BC16331C368}"/>
              </a:ext>
            </a:extLst>
          </p:cNvPr>
          <p:cNvPicPr>
            <a:picLocks noChangeAspect="1"/>
          </p:cNvPicPr>
          <p:nvPr/>
        </p:nvPicPr>
        <p:blipFill>
          <a:blip r:embed="rId3"/>
          <a:stretch>
            <a:fillRect/>
          </a:stretch>
        </p:blipFill>
        <p:spPr>
          <a:xfrm>
            <a:off x="720524" y="816237"/>
            <a:ext cx="10750952" cy="6041763"/>
          </a:xfrm>
          <a:prstGeom prst="rect">
            <a:avLst/>
          </a:prstGeom>
          <a:ln>
            <a:noFill/>
          </a:ln>
        </p:spPr>
      </p:pic>
      <p:sp>
        <p:nvSpPr>
          <p:cNvPr id="4" name="Title 3">
            <a:extLst>
              <a:ext uri="{FF2B5EF4-FFF2-40B4-BE49-F238E27FC236}">
                <a16:creationId xmlns:a16="http://schemas.microsoft.com/office/drawing/2014/main" id="{C4D2FBA0-1483-A62B-030F-4BE6A2A44C4E}"/>
              </a:ext>
            </a:extLst>
          </p:cNvPr>
          <p:cNvSpPr>
            <a:spLocks noGrp="1"/>
          </p:cNvSpPr>
          <p:nvPr>
            <p:ph type="title"/>
          </p:nvPr>
        </p:nvSpPr>
        <p:spPr>
          <a:xfrm>
            <a:off x="838200" y="269591"/>
            <a:ext cx="10515600" cy="610690"/>
          </a:xfrm>
        </p:spPr>
        <p:txBody>
          <a:bodyPr>
            <a:normAutofit fontScale="90000"/>
          </a:bodyPr>
          <a:lstStyle/>
          <a:p>
            <a:pPr algn="ctr"/>
            <a:r>
              <a:rPr lang="en-US" b="1" dirty="0"/>
              <a:t>Quantitative data is added at the end </a:t>
            </a:r>
          </a:p>
        </p:txBody>
      </p:sp>
      <p:sp>
        <p:nvSpPr>
          <p:cNvPr id="2" name="Rounded Rectangle 1">
            <a:extLst>
              <a:ext uri="{FF2B5EF4-FFF2-40B4-BE49-F238E27FC236}">
                <a16:creationId xmlns:a16="http://schemas.microsoft.com/office/drawing/2014/main" id="{AA752971-C08E-917D-3B03-DCE598CDAB07}"/>
              </a:ext>
            </a:extLst>
          </p:cNvPr>
          <p:cNvSpPr/>
          <p:nvPr/>
        </p:nvSpPr>
        <p:spPr>
          <a:xfrm>
            <a:off x="8899634" y="1592317"/>
            <a:ext cx="1560787" cy="59909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38100">
                <a:solidFill>
                  <a:srgbClr val="FF0000"/>
                </a:solidFill>
              </a:ln>
              <a:noFill/>
            </a:endParaRPr>
          </a:p>
        </p:txBody>
      </p:sp>
      <p:sp>
        <p:nvSpPr>
          <p:cNvPr id="5" name="Rounded Rectangle 4">
            <a:extLst>
              <a:ext uri="{FF2B5EF4-FFF2-40B4-BE49-F238E27FC236}">
                <a16:creationId xmlns:a16="http://schemas.microsoft.com/office/drawing/2014/main" id="{40856FBE-C3AC-FAC0-C3AC-F54D485A5577}"/>
              </a:ext>
            </a:extLst>
          </p:cNvPr>
          <p:cNvSpPr/>
          <p:nvPr/>
        </p:nvSpPr>
        <p:spPr>
          <a:xfrm>
            <a:off x="3258206" y="4456386"/>
            <a:ext cx="1560787" cy="59909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38100">
                <a:solidFill>
                  <a:srgbClr val="FF0000"/>
                </a:solidFill>
              </a:ln>
              <a:noFill/>
            </a:endParaRPr>
          </a:p>
        </p:txBody>
      </p:sp>
      <p:sp>
        <p:nvSpPr>
          <p:cNvPr id="6" name="Rectangle 5">
            <a:extLst>
              <a:ext uri="{FF2B5EF4-FFF2-40B4-BE49-F238E27FC236}">
                <a16:creationId xmlns:a16="http://schemas.microsoft.com/office/drawing/2014/main" id="{A517A640-F6D2-9299-7021-86D0A23B28F1}"/>
              </a:ext>
            </a:extLst>
          </p:cNvPr>
          <p:cNvSpPr/>
          <p:nvPr/>
        </p:nvSpPr>
        <p:spPr>
          <a:xfrm>
            <a:off x="5171089" y="4527334"/>
            <a:ext cx="1899746" cy="45457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58427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0F7D7-EBA0-34BB-67CF-E7BA1C44C4D4}"/>
              </a:ext>
            </a:extLst>
          </p:cNvPr>
          <p:cNvSpPr>
            <a:spLocks noGrp="1"/>
          </p:cNvSpPr>
          <p:nvPr>
            <p:ph type="title"/>
          </p:nvPr>
        </p:nvSpPr>
        <p:spPr>
          <a:xfrm>
            <a:off x="838200" y="365125"/>
            <a:ext cx="10515600" cy="982827"/>
          </a:xfrm>
        </p:spPr>
        <p:txBody>
          <a:bodyPr/>
          <a:lstStyle/>
          <a:p>
            <a:pPr algn="ctr"/>
            <a:r>
              <a:rPr lang="en-US" b="1" dirty="0"/>
              <a:t>Proprietary binary </a:t>
            </a:r>
            <a:r>
              <a:rPr lang="en-US" b="1" dirty="0" err="1"/>
              <a:t>Thermo</a:t>
            </a:r>
            <a:r>
              <a:rPr lang="en-US" b="1" dirty="0"/>
              <a:t> RAW files</a:t>
            </a:r>
          </a:p>
        </p:txBody>
      </p:sp>
      <p:sp>
        <p:nvSpPr>
          <p:cNvPr id="3" name="Content Placeholder 2">
            <a:extLst>
              <a:ext uri="{FF2B5EF4-FFF2-40B4-BE49-F238E27FC236}">
                <a16:creationId xmlns:a16="http://schemas.microsoft.com/office/drawing/2014/main" id="{546B5417-250D-956D-CE57-D481CD36EC10}"/>
              </a:ext>
            </a:extLst>
          </p:cNvPr>
          <p:cNvSpPr>
            <a:spLocks noGrp="1"/>
          </p:cNvSpPr>
          <p:nvPr>
            <p:ph idx="1"/>
          </p:nvPr>
        </p:nvSpPr>
        <p:spPr>
          <a:xfrm>
            <a:off x="838200" y="1474076"/>
            <a:ext cx="10515600" cy="5018799"/>
          </a:xfrm>
        </p:spPr>
        <p:txBody>
          <a:bodyPr/>
          <a:lstStyle/>
          <a:p>
            <a:r>
              <a:rPr lang="en-US" dirty="0"/>
              <a:t>Chronological list of scans (from instrument’s POV)</a:t>
            </a:r>
          </a:p>
          <a:p>
            <a:r>
              <a:rPr lang="en-US" dirty="0"/>
              <a:t>Scans have metadata and synchronized lists of m/z and intensity</a:t>
            </a:r>
          </a:p>
          <a:p>
            <a:r>
              <a:rPr lang="en-US" dirty="0"/>
              <a:t>Survey (MS1) scans bracket dependent MS2 and MS3 scans</a:t>
            </a:r>
          </a:p>
          <a:p>
            <a:pPr lvl="1"/>
            <a:r>
              <a:rPr lang="en-US" dirty="0"/>
              <a:t>Fixed numbers of MS2 scans or a set time between MS1 scans</a:t>
            </a:r>
          </a:p>
          <a:p>
            <a:r>
              <a:rPr lang="en-US" dirty="0" err="1"/>
              <a:t>msconvert.exe</a:t>
            </a:r>
            <a:r>
              <a:rPr lang="en-US" dirty="0"/>
              <a:t> extracts MS2 and MS3 scan data as compressed text</a:t>
            </a:r>
          </a:p>
          <a:p>
            <a:pPr lvl="1"/>
            <a:r>
              <a:rPr lang="en-US" dirty="0"/>
              <a:t>Data is typically centroided (vendor algorithm)</a:t>
            </a:r>
          </a:p>
          <a:p>
            <a:pPr lvl="1"/>
            <a:r>
              <a:rPr lang="en-US" dirty="0"/>
              <a:t>Note that MS2 and MS3 scans are not necessarily synchronized</a:t>
            </a:r>
          </a:p>
          <a:p>
            <a:r>
              <a:rPr lang="en-US" dirty="0"/>
              <a:t>MS2 scan data converted to MS2 file format for Comet searches</a:t>
            </a:r>
          </a:p>
          <a:p>
            <a:r>
              <a:rPr lang="en-US" dirty="0"/>
              <a:t>MS3 scans processed for reporter ion peak heights</a:t>
            </a:r>
          </a:p>
          <a:p>
            <a:pPr lvl="1"/>
            <a:r>
              <a:rPr lang="en-US" dirty="0"/>
              <a:t>Peak heights are maximum values in narrow m/z windows</a:t>
            </a:r>
          </a:p>
          <a:p>
            <a:pPr lvl="1"/>
            <a:r>
              <a:rPr lang="en-US" dirty="0"/>
              <a:t>Peak heights in lookup table indexed by MS2 scan numbers</a:t>
            </a:r>
          </a:p>
          <a:p>
            <a:pPr lvl="1"/>
            <a:endParaRPr lang="en-US" dirty="0"/>
          </a:p>
        </p:txBody>
      </p:sp>
    </p:spTree>
    <p:extLst>
      <p:ext uri="{BB962C8B-B14F-4D97-AF65-F5344CB8AC3E}">
        <p14:creationId xmlns:p14="http://schemas.microsoft.com/office/powerpoint/2010/main" val="2786077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E635C48-9E50-53E9-14F4-1126121B92A6}"/>
              </a:ext>
            </a:extLst>
          </p:cNvPr>
          <p:cNvPicPr>
            <a:picLocks noChangeAspect="1"/>
          </p:cNvPicPr>
          <p:nvPr/>
        </p:nvPicPr>
        <p:blipFill>
          <a:blip r:embed="rId3"/>
          <a:stretch>
            <a:fillRect/>
          </a:stretch>
        </p:blipFill>
        <p:spPr>
          <a:xfrm>
            <a:off x="2296867" y="1168400"/>
            <a:ext cx="8896350" cy="5689600"/>
          </a:xfrm>
          <a:prstGeom prst="rect">
            <a:avLst/>
          </a:prstGeom>
        </p:spPr>
      </p:pic>
      <p:sp>
        <p:nvSpPr>
          <p:cNvPr id="4" name="Title 3">
            <a:extLst>
              <a:ext uri="{FF2B5EF4-FFF2-40B4-BE49-F238E27FC236}">
                <a16:creationId xmlns:a16="http://schemas.microsoft.com/office/drawing/2014/main" id="{C70D1B3D-39CF-408D-8431-6D5175495F38}"/>
              </a:ext>
            </a:extLst>
          </p:cNvPr>
          <p:cNvSpPr>
            <a:spLocks noGrp="1"/>
          </p:cNvSpPr>
          <p:nvPr>
            <p:ph type="title"/>
          </p:nvPr>
        </p:nvSpPr>
        <p:spPr>
          <a:xfrm>
            <a:off x="838200" y="365126"/>
            <a:ext cx="10515600" cy="719208"/>
          </a:xfrm>
        </p:spPr>
        <p:txBody>
          <a:bodyPr/>
          <a:lstStyle/>
          <a:p>
            <a:pPr algn="ctr"/>
            <a:r>
              <a:rPr lang="en-US" b="1" dirty="0"/>
              <a:t>Reporter ion lookup table</a:t>
            </a:r>
          </a:p>
        </p:txBody>
      </p:sp>
      <p:sp>
        <p:nvSpPr>
          <p:cNvPr id="2" name="Rounded Rectangle 1">
            <a:extLst>
              <a:ext uri="{FF2B5EF4-FFF2-40B4-BE49-F238E27FC236}">
                <a16:creationId xmlns:a16="http://schemas.microsoft.com/office/drawing/2014/main" id="{F6FAE9AE-5F83-97C9-A935-EA482DC11C7F}"/>
              </a:ext>
            </a:extLst>
          </p:cNvPr>
          <p:cNvSpPr/>
          <p:nvPr/>
        </p:nvSpPr>
        <p:spPr>
          <a:xfrm>
            <a:off x="3203236" y="1850010"/>
            <a:ext cx="645881" cy="4401018"/>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6DB9D3B1-FF9A-755B-A4A0-A0EA555996F8}"/>
              </a:ext>
            </a:extLst>
          </p:cNvPr>
          <p:cNvSpPr txBox="1"/>
          <p:nvPr/>
        </p:nvSpPr>
        <p:spPr>
          <a:xfrm>
            <a:off x="3203236" y="1280235"/>
            <a:ext cx="645882" cy="461665"/>
          </a:xfrm>
          <a:prstGeom prst="rect">
            <a:avLst/>
          </a:prstGeom>
          <a:solidFill>
            <a:schemeClr val="bg1"/>
          </a:solidFill>
        </p:spPr>
        <p:txBody>
          <a:bodyPr wrap="none" rtlCol="0">
            <a:spAutoFit/>
          </a:bodyPr>
          <a:lstStyle/>
          <a:p>
            <a:r>
              <a:rPr lang="en-US" sz="2400" b="1" dirty="0"/>
              <a:t>Key</a:t>
            </a:r>
          </a:p>
        </p:txBody>
      </p:sp>
      <p:sp>
        <p:nvSpPr>
          <p:cNvPr id="6" name="Rectangle 5">
            <a:extLst>
              <a:ext uri="{FF2B5EF4-FFF2-40B4-BE49-F238E27FC236}">
                <a16:creationId xmlns:a16="http://schemas.microsoft.com/office/drawing/2014/main" id="{BE6F4F62-1927-5DEC-7211-ED96EF337561}"/>
              </a:ext>
            </a:extLst>
          </p:cNvPr>
          <p:cNvSpPr/>
          <p:nvPr/>
        </p:nvSpPr>
        <p:spPr>
          <a:xfrm>
            <a:off x="4253683" y="1850010"/>
            <a:ext cx="5795290" cy="440101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87B4653-4B76-E6F9-A7CF-AC032FA98057}"/>
              </a:ext>
            </a:extLst>
          </p:cNvPr>
          <p:cNvSpPr txBox="1"/>
          <p:nvPr/>
        </p:nvSpPr>
        <p:spPr>
          <a:xfrm>
            <a:off x="6640290" y="1298420"/>
            <a:ext cx="1022075" cy="461665"/>
          </a:xfrm>
          <a:prstGeom prst="rect">
            <a:avLst/>
          </a:prstGeom>
          <a:solidFill>
            <a:schemeClr val="bg1"/>
          </a:solidFill>
        </p:spPr>
        <p:txBody>
          <a:bodyPr wrap="none" rtlCol="0">
            <a:spAutoFit/>
          </a:bodyPr>
          <a:lstStyle/>
          <a:p>
            <a:r>
              <a:rPr lang="en-US" sz="2400" b="1" dirty="0"/>
              <a:t>Values</a:t>
            </a:r>
          </a:p>
        </p:txBody>
      </p:sp>
    </p:spTree>
    <p:extLst>
      <p:ext uri="{BB962C8B-B14F-4D97-AF65-F5344CB8AC3E}">
        <p14:creationId xmlns:p14="http://schemas.microsoft.com/office/powerpoint/2010/main" val="2858383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E076FF0-CEE1-31CC-261E-14A2305C176B}"/>
              </a:ext>
            </a:extLst>
          </p:cNvPr>
          <p:cNvPicPr>
            <a:picLocks noChangeAspect="1"/>
          </p:cNvPicPr>
          <p:nvPr/>
        </p:nvPicPr>
        <p:blipFill>
          <a:blip r:embed="rId3"/>
          <a:stretch>
            <a:fillRect/>
          </a:stretch>
        </p:blipFill>
        <p:spPr>
          <a:xfrm>
            <a:off x="1647825" y="1168400"/>
            <a:ext cx="8896350" cy="5689600"/>
          </a:xfrm>
          <a:prstGeom prst="rect">
            <a:avLst/>
          </a:prstGeom>
        </p:spPr>
      </p:pic>
      <p:sp>
        <p:nvSpPr>
          <p:cNvPr id="4" name="Title 3">
            <a:extLst>
              <a:ext uri="{FF2B5EF4-FFF2-40B4-BE49-F238E27FC236}">
                <a16:creationId xmlns:a16="http://schemas.microsoft.com/office/drawing/2014/main" id="{C7E3DE2B-7390-5F1B-7860-72BC8DEE6F94}"/>
              </a:ext>
            </a:extLst>
          </p:cNvPr>
          <p:cNvSpPr>
            <a:spLocks noGrp="1"/>
          </p:cNvSpPr>
          <p:nvPr>
            <p:ph type="title"/>
          </p:nvPr>
        </p:nvSpPr>
        <p:spPr>
          <a:xfrm>
            <a:off x="838200" y="365125"/>
            <a:ext cx="10515600" cy="588689"/>
          </a:xfrm>
        </p:spPr>
        <p:txBody>
          <a:bodyPr>
            <a:normAutofit fontScale="90000"/>
          </a:bodyPr>
          <a:lstStyle/>
          <a:p>
            <a:pPr algn="ctr"/>
            <a:r>
              <a:rPr lang="en-US" b="1" dirty="0"/>
              <a:t>Top hit summary files have reporter ion columns</a:t>
            </a:r>
          </a:p>
        </p:txBody>
      </p:sp>
      <p:sp>
        <p:nvSpPr>
          <p:cNvPr id="2" name="TextBox 1">
            <a:extLst>
              <a:ext uri="{FF2B5EF4-FFF2-40B4-BE49-F238E27FC236}">
                <a16:creationId xmlns:a16="http://schemas.microsoft.com/office/drawing/2014/main" id="{9A8B61F3-D38E-FB9C-47C8-2F2339A9AC07}"/>
              </a:ext>
            </a:extLst>
          </p:cNvPr>
          <p:cNvSpPr txBox="1"/>
          <p:nvPr/>
        </p:nvSpPr>
        <p:spPr>
          <a:xfrm>
            <a:off x="2597927" y="3103572"/>
            <a:ext cx="3498073" cy="461665"/>
          </a:xfrm>
          <a:prstGeom prst="rect">
            <a:avLst/>
          </a:prstGeom>
          <a:solidFill>
            <a:schemeClr val="bg1"/>
          </a:solidFill>
        </p:spPr>
        <p:txBody>
          <a:bodyPr wrap="none" rtlCol="0">
            <a:spAutoFit/>
          </a:bodyPr>
          <a:lstStyle/>
          <a:p>
            <a:r>
              <a:rPr lang="en-US" sz="2400" b="1" dirty="0"/>
              <a:t>Typical proteomics results</a:t>
            </a:r>
          </a:p>
        </p:txBody>
      </p:sp>
      <p:sp>
        <p:nvSpPr>
          <p:cNvPr id="5" name="TextBox 4">
            <a:extLst>
              <a:ext uri="{FF2B5EF4-FFF2-40B4-BE49-F238E27FC236}">
                <a16:creationId xmlns:a16="http://schemas.microsoft.com/office/drawing/2014/main" id="{6CE741E9-73B0-E98F-B10E-BAFBEAA7DEE9}"/>
              </a:ext>
            </a:extLst>
          </p:cNvPr>
          <p:cNvSpPr txBox="1"/>
          <p:nvPr/>
        </p:nvSpPr>
        <p:spPr>
          <a:xfrm>
            <a:off x="8502518" y="2918907"/>
            <a:ext cx="1808829" cy="830997"/>
          </a:xfrm>
          <a:prstGeom prst="rect">
            <a:avLst/>
          </a:prstGeom>
          <a:solidFill>
            <a:schemeClr val="bg1"/>
          </a:solidFill>
        </p:spPr>
        <p:txBody>
          <a:bodyPr wrap="none" rtlCol="0">
            <a:spAutoFit/>
          </a:bodyPr>
          <a:lstStyle/>
          <a:p>
            <a:r>
              <a:rPr lang="en-US" sz="2400" b="1" dirty="0"/>
              <a:t>Reporter ion</a:t>
            </a:r>
            <a:br>
              <a:rPr lang="en-US" sz="2400" b="1" dirty="0"/>
            </a:br>
            <a:r>
              <a:rPr lang="en-US" sz="2400" b="1" dirty="0"/>
              <a:t>peak heights</a:t>
            </a:r>
          </a:p>
        </p:txBody>
      </p:sp>
    </p:spTree>
    <p:extLst>
      <p:ext uri="{BB962C8B-B14F-4D97-AF65-F5344CB8AC3E}">
        <p14:creationId xmlns:p14="http://schemas.microsoft.com/office/powerpoint/2010/main" val="4220111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8718E-B301-B19E-B167-84E1BA6D2660}"/>
              </a:ext>
            </a:extLst>
          </p:cNvPr>
          <p:cNvSpPr>
            <a:spLocks noGrp="1"/>
          </p:cNvSpPr>
          <p:nvPr>
            <p:ph type="title"/>
          </p:nvPr>
        </p:nvSpPr>
        <p:spPr/>
        <p:txBody>
          <a:bodyPr/>
          <a:lstStyle/>
          <a:p>
            <a:pPr algn="ctr"/>
            <a:r>
              <a:rPr lang="en-US" b="1" dirty="0"/>
              <a:t>Comet searches are kept simple</a:t>
            </a:r>
          </a:p>
        </p:txBody>
      </p:sp>
      <p:sp>
        <p:nvSpPr>
          <p:cNvPr id="3" name="Content Placeholder 2">
            <a:extLst>
              <a:ext uri="{FF2B5EF4-FFF2-40B4-BE49-F238E27FC236}">
                <a16:creationId xmlns:a16="http://schemas.microsoft.com/office/drawing/2014/main" id="{64B24816-1E53-5CE8-3B28-85D1638EF04B}"/>
              </a:ext>
            </a:extLst>
          </p:cNvPr>
          <p:cNvSpPr>
            <a:spLocks noGrp="1"/>
          </p:cNvSpPr>
          <p:nvPr>
            <p:ph idx="1"/>
          </p:nvPr>
        </p:nvSpPr>
        <p:spPr/>
        <p:txBody>
          <a:bodyPr/>
          <a:lstStyle/>
          <a:p>
            <a:r>
              <a:rPr lang="en-US" dirty="0"/>
              <a:t>Canonical FASTA files (one protein per gene)</a:t>
            </a:r>
          </a:p>
          <a:p>
            <a:r>
              <a:rPr lang="en-US" dirty="0"/>
              <a:t>TMT reagents as static modifications</a:t>
            </a:r>
          </a:p>
          <a:p>
            <a:r>
              <a:rPr lang="en-US" dirty="0"/>
              <a:t>Oxidized Met usually only variable modification</a:t>
            </a:r>
          </a:p>
          <a:p>
            <a:r>
              <a:rPr lang="en-US" dirty="0"/>
              <a:t>Wide parent ion mass tolerance</a:t>
            </a:r>
          </a:p>
          <a:p>
            <a:pPr lvl="1"/>
            <a:r>
              <a:rPr lang="en-US" dirty="0"/>
              <a:t>Adds statistical power to accurate mass and high-resolution data</a:t>
            </a:r>
          </a:p>
          <a:p>
            <a:r>
              <a:rPr lang="en-US" dirty="0"/>
              <a:t>Semi-tryptic cleavage for bio fluids like serum, plasma, saliva, tears</a:t>
            </a:r>
          </a:p>
        </p:txBody>
      </p:sp>
    </p:spTree>
    <p:extLst>
      <p:ext uri="{BB962C8B-B14F-4D97-AF65-F5344CB8AC3E}">
        <p14:creationId xmlns:p14="http://schemas.microsoft.com/office/powerpoint/2010/main" val="11281088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5653</TotalTime>
  <Words>6217</Words>
  <Application>Microsoft Macintosh PowerPoint</Application>
  <PresentationFormat>Widescreen</PresentationFormat>
  <Paragraphs>230</Paragraphs>
  <Slides>27</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Calibri Light</vt:lpstr>
      <vt:lpstr>Courier</vt:lpstr>
      <vt:lpstr>Office Theme</vt:lpstr>
      <vt:lpstr>TMT Data Processing in the PAW Pipeline</vt:lpstr>
      <vt:lpstr>Part 1: steps for single or multiple plex experiments</vt:lpstr>
      <vt:lpstr>Definitions of terms</vt:lpstr>
      <vt:lpstr>PAW pipeline has several steps</vt:lpstr>
      <vt:lpstr>Quantitative data is added at the end </vt:lpstr>
      <vt:lpstr>Proprietary binary Thermo RAW files</vt:lpstr>
      <vt:lpstr>Reporter ion lookup table</vt:lpstr>
      <vt:lpstr>Top hit summary files have reporter ion columns</vt:lpstr>
      <vt:lpstr>Comet searches are kept simple</vt:lpstr>
      <vt:lpstr>PAW pipeline PSM FDR control</vt:lpstr>
      <vt:lpstr>Intermediate files are filtered by FDR cutoffs</vt:lpstr>
      <vt:lpstr>What peptides are usable for quantification?</vt:lpstr>
      <vt:lpstr>Summing PSM data improves quality</vt:lpstr>
      <vt:lpstr>Final reporter ion data is filtered</vt:lpstr>
      <vt:lpstr>What does “add_TMT_intensities” script do?</vt:lpstr>
      <vt:lpstr>Part 2: IRS experiments</vt:lpstr>
      <vt:lpstr>How are multiple-plex experiments handled?</vt:lpstr>
      <vt:lpstr>Grouped Protein Summaries with TMT data</vt:lpstr>
      <vt:lpstr>What normalization methods work for  multi-plex TMT data?</vt:lpstr>
      <vt:lpstr>Reporter ion intensity depends on instrument</vt:lpstr>
      <vt:lpstr>What is IRS?</vt:lpstr>
      <vt:lpstr>Input format for IRS normalization script</vt:lpstr>
      <vt:lpstr>IRS script output file</vt:lpstr>
      <vt:lpstr>IRS validation: 3 plexes with 3 references per plex</vt:lpstr>
      <vt:lpstr>Two channels used for IRS, QC on the third</vt:lpstr>
      <vt:lpstr>Union and intersection vs. number of plexes</vt:lpstr>
      <vt:lpstr>Strengths and weaknesses of IRS approach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TMT Data Processing</dc:title>
  <dc:creator>Phillip Wilmarth</dc:creator>
  <cp:lastModifiedBy>Phillip Wilmarth</cp:lastModifiedBy>
  <cp:revision>34</cp:revision>
  <dcterms:created xsi:type="dcterms:W3CDTF">2022-10-06T22:41:14Z</dcterms:created>
  <dcterms:modified xsi:type="dcterms:W3CDTF">2022-10-17T17:18:29Z</dcterms:modified>
</cp:coreProperties>
</file>

<file path=docProps/thumbnail.jpeg>
</file>